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92" r:id="rId3"/>
    <p:sldId id="257" r:id="rId4"/>
    <p:sldId id="260" r:id="rId5"/>
    <p:sldId id="271" r:id="rId6"/>
    <p:sldId id="272" r:id="rId7"/>
    <p:sldId id="263" r:id="rId8"/>
    <p:sldId id="267" r:id="rId9"/>
    <p:sldId id="268" r:id="rId10"/>
    <p:sldId id="273" r:id="rId11"/>
    <p:sldId id="258" r:id="rId12"/>
    <p:sldId id="276" r:id="rId13"/>
    <p:sldId id="275" r:id="rId14"/>
    <p:sldId id="279" r:id="rId15"/>
    <p:sldId id="278" r:id="rId16"/>
    <p:sldId id="280" r:id="rId17"/>
    <p:sldId id="302" r:id="rId18"/>
    <p:sldId id="303" r:id="rId19"/>
    <p:sldId id="304" r:id="rId20"/>
    <p:sldId id="266" r:id="rId21"/>
    <p:sldId id="281" r:id="rId22"/>
    <p:sldId id="261" r:id="rId23"/>
    <p:sldId id="299" r:id="rId24"/>
    <p:sldId id="300" r:id="rId25"/>
    <p:sldId id="301" r:id="rId26"/>
    <p:sldId id="259" r:id="rId27"/>
    <p:sldId id="310" r:id="rId28"/>
    <p:sldId id="306" r:id="rId29"/>
    <p:sldId id="265" r:id="rId30"/>
    <p:sldId id="307" r:id="rId31"/>
    <p:sldId id="308" r:id="rId32"/>
  </p:sldIdLst>
  <p:sldSz cx="12192000" cy="6858000"/>
  <p:notesSz cx="6858000" cy="9144000"/>
  <p:embeddedFontLst>
    <p:embeddedFont>
      <p:font typeface="G마켓 산스 TTF Light" panose="02000000000000000000" pitchFamily="2" charset="-127"/>
      <p:regular r:id="rId34"/>
    </p:embeddedFont>
    <p:embeddedFont>
      <p:font typeface="강한공군체 Bold" panose="020B0800000101010101" pitchFamily="34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1598D8-2756-87C8-F47E-C51C3AA0D7F7}" name="최수빈" initials="최" userId="최수빈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CDF4"/>
    <a:srgbClr val="FFCCCC"/>
    <a:srgbClr val="FF9999"/>
    <a:srgbClr val="A13A4B"/>
    <a:srgbClr val="990000"/>
    <a:srgbClr val="504064"/>
    <a:srgbClr val="E6E6E6"/>
    <a:srgbClr val="EAEAEA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114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600" b="1" dirty="0"/>
              <a:t>1</a:t>
            </a:r>
            <a:r>
              <a:rPr lang="ko-KR" altLang="en-US" sz="1600" b="1" dirty="0"/>
              <a:t>인 가구의 거주주택 현황</a:t>
            </a:r>
            <a:r>
              <a:rPr lang="en-US" altLang="ko-KR" sz="1600" b="1" dirty="0"/>
              <a:t>, KB</a:t>
            </a:r>
            <a:r>
              <a:rPr lang="ko-KR" altLang="en-US" sz="1600" b="1" dirty="0"/>
              <a:t>금융지주경영연구소</a:t>
            </a:r>
            <a:r>
              <a:rPr lang="en-US" altLang="ko-KR" sz="1600" b="1" dirty="0"/>
              <a:t>, 2018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단위</a:t>
            </a:r>
            <a:r>
              <a:rPr lang="en-US" altLang="ko-KR" sz="1000" b="1" dirty="0"/>
              <a:t>:%)</a:t>
            </a:r>
            <a:endParaRPr lang="en-US" altLang="ko-KR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98-4350-A985-C7E44C1D20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798-4350-A985-C7E44C1D20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98-4350-A985-C7E44C1D20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798-4350-A985-C7E44C1D203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98-4350-A985-C7E44C1D203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0798-4350-A985-C7E44C1D203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798-4350-A985-C7E44C1D2030}"/>
              </c:ext>
            </c:extLst>
          </c:dPt>
          <c:dLbls>
            <c:dLbl>
              <c:idx val="5"/>
              <c:layout>
                <c:manualLayout>
                  <c:x val="2.7102774681586266E-2"/>
                  <c:y val="0.2027834242512041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121986554089234E-2"/>
                      <c:h val="6.86797901501699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0798-4350-A985-C7E44C1D2030}"/>
                </c:ext>
              </c:extLst>
            </c:dLbl>
            <c:dLbl>
              <c:idx val="6"/>
              <c:layout>
                <c:manualLayout>
                  <c:x val="4.4077889301280095E-3"/>
                  <c:y val="0.2425486483580184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121986554089234E-2"/>
                      <c:h val="6.867979015016996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0798-4350-A985-C7E44C1D2030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1330" b="1" i="0" u="none" strike="noStrike" kern="1200" baseline="0">
                    <a:ln>
                      <a:noFill/>
                    </a:ln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Sheet1!$A$2:$A$8</c:f>
              <c:strCache>
                <c:ptCount val="7"/>
                <c:pt idx="0">
                  <c:v>아파트</c:v>
                </c:pt>
                <c:pt idx="1">
                  <c:v>다세대주택</c:v>
                </c:pt>
                <c:pt idx="2">
                  <c:v>오피스텔</c:v>
                </c:pt>
                <c:pt idx="3">
                  <c:v>연립주택</c:v>
                </c:pt>
                <c:pt idx="4">
                  <c:v>다가구주택</c:v>
                </c:pt>
                <c:pt idx="5">
                  <c:v>일반단독주택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33.5</c:v>
                </c:pt>
                <c:pt idx="1">
                  <c:v>24.8</c:v>
                </c:pt>
                <c:pt idx="2">
                  <c:v>18.600000000000001</c:v>
                </c:pt>
                <c:pt idx="3">
                  <c:v>8.5</c:v>
                </c:pt>
                <c:pt idx="4">
                  <c:v>7.4</c:v>
                </c:pt>
                <c:pt idx="5">
                  <c:v>4.9000000000000004</c:v>
                </c:pt>
                <c:pt idx="6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98-4350-A985-C7E44C1D203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85B42-3A5A-4D01-BB55-846F08EFA2BA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6504F-6F8F-4A55-82CF-549E204D12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112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039DD-6D0A-0392-2189-EA0951ACF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8FC166-63F1-66D4-9E6A-B2C0641D5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29B64-7F84-109D-2D60-2DD1D97B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8CE40-CFBC-BE90-C124-224C4775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08921-03A3-E67C-6FBF-4D6AADB0F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32108-513D-29D2-FF53-5673A7A4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BB7AF0-3865-C63B-81CA-008D8E18E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CD8FE-108C-0174-75A6-96524A1FC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9BD090-B244-2BE6-427E-EEC6C9FE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5D3EF6-E7DD-109C-612A-2F3202F1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CE8A7C-144B-0038-D3C3-19C298D25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A7480-6EA1-BADA-8D74-BB1840E10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E87D8-94A3-99BF-82C4-AAA9A66E4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4D167B-0BA4-DFA3-7F19-0F9D915A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575EB-7E67-AAA5-6803-42405B4F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7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FBAA1-E21E-7E19-BBFC-1F846E93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338B3-524A-A78D-2E1D-B706B8C03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C20DF-C0A4-3846-EF55-522B395E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AF6C6-D1FC-289A-7F2D-1DC6C078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1B9FC-8546-BE2E-42DD-67A09B233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46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0C967-8C53-9C95-A0EE-BBEDA5D7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290F8B-E871-68CD-0CB7-7E4B1C9A8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96D0A-9117-0F17-CD77-36E34047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7C283E-6468-0C0E-72EE-95E2FE63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8844C7-60E4-A749-560F-8D5BA14F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65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5A4E0-62CD-F715-070A-023D7CE2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F364D-11C3-C3C8-389F-40B8E3036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F3CE13-4806-3555-1D52-F7D9188DC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032511-137D-77CD-7875-CA9FDC25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B3271-7311-A92F-8782-0B560415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888108-02CD-A8BA-23C1-72B48F2A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53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7EBF3-CD12-B772-F64E-FD1997D1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0026AD-EA76-447B-D880-90BB8776D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8FA24D-4A52-DF70-D440-42A7096BE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8ED39B-853D-FDC2-8F8C-DD6589A8A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DDFC81-5561-A456-4408-A1E1B7ED2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576F-C6BD-DEF1-A04C-120166D4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3BF4A8-71C6-FBBA-3553-3735586C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3CEB4C-87BD-F4AA-1CB5-F530999E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9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E62A5-EC4D-3CD3-E6C3-669E8A98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771DC7-EFEE-FF12-666F-558643F2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CF6242-BC69-9B86-98F8-82D500F2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98EFCB-0A19-10AC-C93D-4C24B91E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5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3DECB-5180-DC95-227D-5419387F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730538-7263-C9F3-7B77-8B244BCA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A36C5-6848-852B-4BC9-E0D69402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13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E3D7C-4EA7-350E-A1E5-89E9A3EA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DBC8D1-1773-4A84-6A5C-9D0DCF338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A2FE21-5D5A-6629-81AB-FCC7B99A0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7427FC-600A-9F90-A221-5604299CC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1D2E86-19FD-DD36-1599-4F350D8D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3C3766-8E72-5422-527A-563DFD96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62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53AA7-E34B-2A8A-38F5-024794E78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7D553C-7E0C-E31F-666A-F9A741FAE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0C710-3848-12E1-D240-7E84AAE5D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87CCDE-3DC3-E55D-FBDD-A28DAD44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BA426-8BD8-7280-B700-1BE424E34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2E72C-4DF7-7FB3-E570-CA391AE4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03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1104F2-0669-3992-C628-0FEC9B6E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18236C-FE15-4375-9204-F50D9623B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E908E-3A11-01D0-2B5D-6776A7706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6AC7-5022-4783-BB33-3BE134BFD27B}" type="datetimeFigureOut">
              <a:rPr lang="ko-KR" altLang="en-US" smtClean="0"/>
              <a:t>2022-10-18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013FC-7B13-9238-0252-0F1B0713C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679C0-E5D8-F722-BFA3-BBDB95B9E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B724F-24BE-4320-A1A1-113C6AAA3E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9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jpg"/><Relationship Id="rId9" Type="http://schemas.openxmlformats.org/officeDocument/2006/relationships/image" Target="../media/image7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2116A-772F-32F8-410A-37026874F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48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3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펫케어룸</a:t>
            </a:r>
            <a:endParaRPr lang="ko-KR" altLang="en-US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CD1FE-7848-E4A2-40D6-8FBBFDF27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480" y="36020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동서울대학교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산업디자인과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/>
            <a:r>
              <a:rPr lang="ko-KR" altLang="en-US" sz="20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융합캡스톤디자인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/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담당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유승용 교수님</a:t>
            </a:r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l"/>
            <a:r>
              <a:rPr lang="en-US" altLang="ko-KR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2-C 2008054  </a:t>
            </a:r>
            <a:r>
              <a:rPr lang="ko-KR" altLang="en-US" sz="20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최수빈</a:t>
            </a:r>
            <a:endParaRPr lang="en-US" altLang="ko-KR" sz="20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4" name="Picture 2" descr="반려가정의 건강하고 행복한 라이프를 위한 아베크 메인">
            <a:extLst>
              <a:ext uri="{FF2B5EF4-FFF2-40B4-BE49-F238E27FC236}">
                <a16:creationId xmlns:a16="http://schemas.microsoft.com/office/drawing/2014/main" id="{C1850111-0636-A744-827F-A217D52D6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80" y="1880583"/>
            <a:ext cx="3773837" cy="63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0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FBA5E2-804C-1083-8EB3-76042DB3A5E1}"/>
              </a:ext>
            </a:extLst>
          </p:cNvPr>
          <p:cNvSpPr/>
          <p:nvPr/>
        </p:nvSpPr>
        <p:spPr>
          <a:xfrm>
            <a:off x="5075650" y="2385043"/>
            <a:ext cx="157612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순서도: 수행의 시작/종료 19">
            <a:extLst>
              <a:ext uri="{FF2B5EF4-FFF2-40B4-BE49-F238E27FC236}">
                <a16:creationId xmlns:a16="http://schemas.microsoft.com/office/drawing/2014/main" id="{F6ECF3FF-79FC-E0C9-697C-7E02B2A41F11}"/>
              </a:ext>
            </a:extLst>
          </p:cNvPr>
          <p:cNvSpPr/>
          <p:nvPr/>
        </p:nvSpPr>
        <p:spPr>
          <a:xfrm>
            <a:off x="7448144" y="1659763"/>
            <a:ext cx="1721227" cy="503926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C2D6C39B-E88C-949C-8726-CDC23BD2AFE0}"/>
              </a:ext>
            </a:extLst>
          </p:cNvPr>
          <p:cNvSpPr/>
          <p:nvPr/>
        </p:nvSpPr>
        <p:spPr>
          <a:xfrm>
            <a:off x="2588576" y="1659763"/>
            <a:ext cx="1721227" cy="503926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C33CD-2EC5-21D5-0616-AC4079840D2B}"/>
              </a:ext>
            </a:extLst>
          </p:cNvPr>
          <p:cNvSpPr txBox="1"/>
          <p:nvPr/>
        </p:nvSpPr>
        <p:spPr>
          <a:xfrm>
            <a:off x="3245447" y="172706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E1A95-B1E4-359F-FF23-8EFEA46B951E}"/>
              </a:ext>
            </a:extLst>
          </p:cNvPr>
          <p:cNvSpPr txBox="1"/>
          <p:nvPr/>
        </p:nvSpPr>
        <p:spPr>
          <a:xfrm>
            <a:off x="2122777" y="2341137"/>
            <a:ext cx="265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시끄러운 소리 등과 같은 자극에 놀랐을 때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FBF02-6BD9-454F-EC30-B11DBB707302}"/>
              </a:ext>
            </a:extLst>
          </p:cNvPr>
          <p:cNvSpPr txBox="1"/>
          <p:nvPr/>
        </p:nvSpPr>
        <p:spPr>
          <a:xfrm>
            <a:off x="6951817" y="2288853"/>
            <a:ext cx="2802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큰 소리를 냈을 때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방향제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아로마 오일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향수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섬유 유연제 등 강한 향기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4B640-1034-BFA4-6E74-F00633ED39F1}"/>
              </a:ext>
            </a:extLst>
          </p:cNvPr>
          <p:cNvSpPr txBox="1"/>
          <p:nvPr/>
        </p:nvSpPr>
        <p:spPr>
          <a:xfrm>
            <a:off x="735476" y="343947"/>
            <a:ext cx="1806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습성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12A1F-BE3A-EF51-F16B-C71D85772A6F}"/>
              </a:ext>
            </a:extLst>
          </p:cNvPr>
          <p:cNvSpPr txBox="1"/>
          <p:nvPr/>
        </p:nvSpPr>
        <p:spPr>
          <a:xfrm>
            <a:off x="5325743" y="247825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스트레스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C11C3-F298-4C52-7F5A-40E871B32559}"/>
              </a:ext>
            </a:extLst>
          </p:cNvPr>
          <p:cNvSpPr txBox="1"/>
          <p:nvPr/>
        </p:nvSpPr>
        <p:spPr>
          <a:xfrm>
            <a:off x="7926747" y="172706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고양이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72FC46-F092-8297-1534-BCF742B0D6E5}"/>
              </a:ext>
            </a:extLst>
          </p:cNvPr>
          <p:cNvSpPr/>
          <p:nvPr/>
        </p:nvSpPr>
        <p:spPr>
          <a:xfrm>
            <a:off x="5075650" y="3429631"/>
            <a:ext cx="1576121" cy="516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CA567-8CF6-C8CD-AC5D-A7C0FE59C886}"/>
              </a:ext>
            </a:extLst>
          </p:cNvPr>
          <p:cNvSpPr txBox="1"/>
          <p:nvPr/>
        </p:nvSpPr>
        <p:spPr>
          <a:xfrm>
            <a:off x="5305512" y="350334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정상 체온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61971E-F173-0B6F-E6A6-4080EAAECC21}"/>
              </a:ext>
            </a:extLst>
          </p:cNvPr>
          <p:cNvSpPr/>
          <p:nvPr/>
        </p:nvSpPr>
        <p:spPr>
          <a:xfrm>
            <a:off x="5075649" y="4435224"/>
            <a:ext cx="157612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325B22-1746-1333-96EE-FA13F55D1A14}"/>
              </a:ext>
            </a:extLst>
          </p:cNvPr>
          <p:cNvSpPr txBox="1"/>
          <p:nvPr/>
        </p:nvSpPr>
        <p:spPr>
          <a:xfrm>
            <a:off x="2122776" y="4435224"/>
            <a:ext cx="2652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햇볕이 잘 들고 시원하며 푹신한 공간 선호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40709A-405D-471F-8F27-98129D5C8D94}"/>
              </a:ext>
            </a:extLst>
          </p:cNvPr>
          <p:cNvSpPr txBox="1"/>
          <p:nvPr/>
        </p:nvSpPr>
        <p:spPr>
          <a:xfrm>
            <a:off x="6951816" y="4389937"/>
            <a:ext cx="319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박스나 침대 옆 공간 등 몸을 숨길 수 있는 협소한 공간 선호하며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높은 곳을 좋아함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6F5014-E451-E97B-4F68-5E3086F4D3F1}"/>
              </a:ext>
            </a:extLst>
          </p:cNvPr>
          <p:cNvSpPr txBox="1"/>
          <p:nvPr/>
        </p:nvSpPr>
        <p:spPr>
          <a:xfrm>
            <a:off x="5325742" y="452843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선호 공간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809514-EB5B-12B1-41F2-35C152368663}"/>
              </a:ext>
            </a:extLst>
          </p:cNvPr>
          <p:cNvSpPr txBox="1"/>
          <p:nvPr/>
        </p:nvSpPr>
        <p:spPr>
          <a:xfrm>
            <a:off x="2122776" y="3500242"/>
            <a:ext cx="2502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38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°C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고양이와 동일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BC1308-EAEE-A607-5572-3A4611F77621}"/>
              </a:ext>
            </a:extLst>
          </p:cNvPr>
          <p:cNvSpPr txBox="1"/>
          <p:nvPr/>
        </p:nvSpPr>
        <p:spPr>
          <a:xfrm>
            <a:off x="7101970" y="3503347"/>
            <a:ext cx="2652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38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°C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 개와 동일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67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DA4A33-C7B9-22AB-997F-E16B7104FC6F}"/>
              </a:ext>
            </a:extLst>
          </p:cNvPr>
          <p:cNvSpPr txBox="1"/>
          <p:nvPr/>
        </p:nvSpPr>
        <p:spPr>
          <a:xfrm>
            <a:off x="735476" y="343947"/>
            <a:ext cx="5772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1-3. 1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가구의 주거 형태 현황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14C23EB5-A814-F890-3A4B-26B0484A8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148140"/>
              </p:ext>
            </p:extLst>
          </p:nvPr>
        </p:nvGraphicFramePr>
        <p:xfrm>
          <a:off x="2304394" y="1025090"/>
          <a:ext cx="7333382" cy="4807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5507EF-786A-2062-B3FD-17284251DA52}"/>
              </a:ext>
            </a:extLst>
          </p:cNvPr>
          <p:cNvSpPr txBox="1"/>
          <p:nvPr/>
        </p:nvSpPr>
        <p:spPr>
          <a:xfrm>
            <a:off x="1394005" y="6144721"/>
            <a:ext cx="915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아파트 거주 경우를 제외하면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 가구의 주거 면적은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평 이상인 경우가 많지 않다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7124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B923BB8-CAAD-A064-4343-AB99993B5A8E}"/>
              </a:ext>
            </a:extLst>
          </p:cNvPr>
          <p:cNvSpPr/>
          <p:nvPr/>
        </p:nvSpPr>
        <p:spPr>
          <a:xfrm>
            <a:off x="6546784" y="3674164"/>
            <a:ext cx="798897" cy="2406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C8FAE9-F4ED-7E57-A6B4-2F0F064AE338}"/>
              </a:ext>
            </a:extLst>
          </p:cNvPr>
          <p:cNvSpPr/>
          <p:nvPr/>
        </p:nvSpPr>
        <p:spPr>
          <a:xfrm>
            <a:off x="6291714" y="4918637"/>
            <a:ext cx="2091890" cy="269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D9296A-56E9-AD4A-0033-CCE7AC933B08}"/>
              </a:ext>
            </a:extLst>
          </p:cNvPr>
          <p:cNvSpPr/>
          <p:nvPr/>
        </p:nvSpPr>
        <p:spPr>
          <a:xfrm>
            <a:off x="8468628" y="4509437"/>
            <a:ext cx="798897" cy="2406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E00B5E-DDAC-8C02-FC72-20FECC7CC7F9}"/>
              </a:ext>
            </a:extLst>
          </p:cNvPr>
          <p:cNvSpPr/>
          <p:nvPr/>
        </p:nvSpPr>
        <p:spPr>
          <a:xfrm>
            <a:off x="8604986" y="2079184"/>
            <a:ext cx="798897" cy="2406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DA4A33-C7B9-22AB-997F-E16B7104FC6F}"/>
              </a:ext>
            </a:extLst>
          </p:cNvPr>
          <p:cNvSpPr txBox="1"/>
          <p:nvPr/>
        </p:nvSpPr>
        <p:spPr>
          <a:xfrm>
            <a:off x="735476" y="343947"/>
            <a:ext cx="5657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1-3.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세대별 </a:t>
            </a:r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3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인가구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특징 조사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CCB95A3-9729-CA1A-379A-F09713FB4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946257"/>
              </p:ext>
            </p:extLst>
          </p:nvPr>
        </p:nvGraphicFramePr>
        <p:xfrm>
          <a:off x="1390048" y="1074907"/>
          <a:ext cx="9411904" cy="54391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390">
                  <a:extLst>
                    <a:ext uri="{9D8B030D-6E8A-4147-A177-3AD203B41FA5}">
                      <a16:colId xmlns:a16="http://schemas.microsoft.com/office/drawing/2014/main" val="706411240"/>
                    </a:ext>
                  </a:extLst>
                </a:gridCol>
                <a:gridCol w="3795562">
                  <a:extLst>
                    <a:ext uri="{9D8B030D-6E8A-4147-A177-3AD203B41FA5}">
                      <a16:colId xmlns:a16="http://schemas.microsoft.com/office/drawing/2014/main" val="3215989837"/>
                    </a:ext>
                  </a:extLst>
                </a:gridCol>
                <a:gridCol w="3423385">
                  <a:extLst>
                    <a:ext uri="{9D8B030D-6E8A-4147-A177-3AD203B41FA5}">
                      <a16:colId xmlns:a16="http://schemas.microsoft.com/office/drawing/2014/main" val="204610023"/>
                    </a:ext>
                  </a:extLst>
                </a:gridCol>
                <a:gridCol w="1282567">
                  <a:extLst>
                    <a:ext uri="{9D8B030D-6E8A-4147-A177-3AD203B41FA5}">
                      <a16:colId xmlns:a16="http://schemas.microsoft.com/office/drawing/2014/main" val="2497020413"/>
                    </a:ext>
                  </a:extLst>
                </a:gridCol>
              </a:tblGrid>
              <a:tr h="364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연령대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라이프스타일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필요공간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8784885"/>
                  </a:ext>
                </a:extLst>
              </a:tr>
              <a:tr h="2003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청년층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초고속 인터넷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개인 방송 등에 익숙함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자신의 취미생활을 소중히 여기며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다양한 온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/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오프라인 채널을 통해 공유하는 것이 익숙함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 </a:t>
                      </a: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홈카페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홈트레이닝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홈피스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등 취미 공간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개인의 다양한 감성적 요구를 충족시켜줄 여지가 있는 개입 가능한 공간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취미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건강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감성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편리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스마트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차별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소통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수납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이웃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연결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휴식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도움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컴팩트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다양</a:t>
                      </a:r>
                      <a:endParaRPr lang="en-US" altLang="ko-KR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2495688"/>
                  </a:ext>
                </a:extLst>
              </a:tr>
              <a:tr h="75355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중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장년층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결혼관의 변화로 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인 가구로서의 삶을 적극적으로 선택하고 계획함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자신을 위해 적극적으로 투자하며 자신만의 차별적 라이프스타일과 인간관계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소비스타일을 지향함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적극적 소비로 많아진 물건을 보관할 수 있는 수납공간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가족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친구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이웃 등과 연결되고 소통할 수 있는 공간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사회생활 등에서 받은 스트레스를 해소시키고 건강을 충전할 수 있는 휴식 공간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805798"/>
                  </a:ext>
                </a:extLst>
              </a:tr>
              <a:tr h="753559"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본인의 영역과 소유물에 대한 애착이 크고 사생활 노출을 거부함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개인 맞춤화를 지향하기도 함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모든 것이 주거공간 안에서 </a:t>
                      </a: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컴팩트하게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이루어 질 수 있는 스마트하고 편리한 공간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351399"/>
                  </a:ext>
                </a:extLst>
              </a:tr>
              <a:tr h="7535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노년층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황혼 이별이나 사별로 혼자 살게 된 사람들이 많음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스스로 선택했기 보다 어쩔 수 없이 혼자된 경우가 많음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커뮤니티를 통해 삶을 공유하고 유대감을 형성하는 등 소통이 가능한 공간</a:t>
                      </a:r>
                      <a:endParaRPr lang="en-US" altLang="ko-KR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- 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노화에 따른 불편함에 대해 도움을 받을 수 있는 공간</a:t>
                      </a:r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.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505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11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B2E972-6E96-257F-1861-02341B0A1C19}"/>
              </a:ext>
            </a:extLst>
          </p:cNvPr>
          <p:cNvSpPr txBox="1"/>
          <p:nvPr/>
        </p:nvSpPr>
        <p:spPr>
          <a:xfrm>
            <a:off x="735476" y="343947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경쟁사 제품 분석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76AF1319-369C-0C68-78ED-D31F1E18F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86" y="1137100"/>
            <a:ext cx="2171351" cy="2171351"/>
          </a:xfrm>
          <a:prstGeom prst="rect">
            <a:avLst/>
          </a:prstGeom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21759C7-4AFF-D8C4-8232-2398B3EF3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20772"/>
              </p:ext>
            </p:extLst>
          </p:nvPr>
        </p:nvGraphicFramePr>
        <p:xfrm>
          <a:off x="735476" y="3308451"/>
          <a:ext cx="4454972" cy="343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069">
                  <a:extLst>
                    <a:ext uri="{9D8B030D-6E8A-4147-A177-3AD203B41FA5}">
                      <a16:colId xmlns:a16="http://schemas.microsoft.com/office/drawing/2014/main" val="1081199127"/>
                    </a:ext>
                  </a:extLst>
                </a:gridCol>
                <a:gridCol w="3534903">
                  <a:extLst>
                    <a:ext uri="{9D8B030D-6E8A-4147-A177-3AD203B41FA5}">
                      <a16:colId xmlns:a16="http://schemas.microsoft.com/office/drawing/2014/main" val="563947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브랜드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쿠쿠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16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넬로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854432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630,000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676744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360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도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회오리형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입체 바람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아로마 </a:t>
                      </a: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테라피</a:t>
                      </a:r>
                      <a:endParaRPr lang="ko-KR" altLang="en-US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에어 케어 기능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청정도 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단계 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LED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표시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조명 온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/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오프 가능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878097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8kg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미만 사용가능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최저 소음 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23db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 무게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: 15kg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바퀴 달림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상단 </a:t>
                      </a: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필터부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개방형 디자인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냥이 안전 모드 도어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내부에서도 열리는 문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725546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284477-E3CF-6070-5959-1668E576476B}"/>
              </a:ext>
            </a:extLst>
          </p:cNvPr>
          <p:cNvCxnSpPr>
            <a:cxnSpLocks/>
          </p:cNvCxnSpPr>
          <p:nvPr/>
        </p:nvCxnSpPr>
        <p:spPr>
          <a:xfrm>
            <a:off x="6304547" y="3625698"/>
            <a:ext cx="4851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2EDC05F-AB8C-6029-076E-A2B7141E5140}"/>
              </a:ext>
            </a:extLst>
          </p:cNvPr>
          <p:cNvCxnSpPr>
            <a:cxnSpLocks/>
          </p:cNvCxnSpPr>
          <p:nvPr/>
        </p:nvCxnSpPr>
        <p:spPr>
          <a:xfrm>
            <a:off x="8816740" y="1583862"/>
            <a:ext cx="0" cy="43260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8D821B-5F3D-2137-D8AD-C2AE11CA661D}"/>
              </a:ext>
            </a:extLst>
          </p:cNvPr>
          <p:cNvSpPr txBox="1"/>
          <p:nvPr/>
        </p:nvSpPr>
        <p:spPr>
          <a:xfrm>
            <a:off x="11244544" y="3431407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디자인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7573D7-C535-E3F4-DAC2-037ACC62882E}"/>
              </a:ext>
            </a:extLst>
          </p:cNvPr>
          <p:cNvSpPr txBox="1"/>
          <p:nvPr/>
        </p:nvSpPr>
        <p:spPr>
          <a:xfrm>
            <a:off x="8493249" y="6096361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50286A-6150-3173-12BC-26C3AF8E8D5D}"/>
              </a:ext>
            </a:extLst>
          </p:cNvPr>
          <p:cNvSpPr txBox="1"/>
          <p:nvPr/>
        </p:nvSpPr>
        <p:spPr>
          <a:xfrm>
            <a:off x="5417175" y="3441652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사용성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638C4E-4A31-1209-1814-766248B89B46}"/>
              </a:ext>
            </a:extLst>
          </p:cNvPr>
          <p:cNvSpPr txBox="1"/>
          <p:nvPr/>
        </p:nvSpPr>
        <p:spPr>
          <a:xfrm>
            <a:off x="8499329" y="1028080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C2802D2A-0995-1C72-405C-B22C799FAA35}"/>
              </a:ext>
            </a:extLst>
          </p:cNvPr>
          <p:cNvSpPr/>
          <p:nvPr/>
        </p:nvSpPr>
        <p:spPr>
          <a:xfrm>
            <a:off x="7344076" y="2685448"/>
            <a:ext cx="2002055" cy="2329314"/>
          </a:xfrm>
          <a:custGeom>
            <a:avLst/>
            <a:gdLst>
              <a:gd name="connsiteX0" fmla="*/ 1472665 w 2002055"/>
              <a:gd name="connsiteY0" fmla="*/ 0 h 2329314"/>
              <a:gd name="connsiteX1" fmla="*/ 2002055 w 2002055"/>
              <a:gd name="connsiteY1" fmla="*/ 933651 h 2329314"/>
              <a:gd name="connsiteX2" fmla="*/ 1463040 w 2002055"/>
              <a:gd name="connsiteY2" fmla="*/ 2329314 h 2329314"/>
              <a:gd name="connsiteX3" fmla="*/ 0 w 2002055"/>
              <a:gd name="connsiteY3" fmla="*/ 924026 h 2329314"/>
              <a:gd name="connsiteX4" fmla="*/ 1472665 w 2002055"/>
              <a:gd name="connsiteY4" fmla="*/ 0 h 232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055" h="2329314">
                <a:moveTo>
                  <a:pt x="1472665" y="0"/>
                </a:moveTo>
                <a:lnTo>
                  <a:pt x="2002055" y="933651"/>
                </a:lnTo>
                <a:lnTo>
                  <a:pt x="1463040" y="2329314"/>
                </a:lnTo>
                <a:lnTo>
                  <a:pt x="0" y="924026"/>
                </a:lnTo>
                <a:lnTo>
                  <a:pt x="1472665" y="0"/>
                </a:lnTo>
                <a:close/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D65807F-3F49-4F47-1CC7-7BCF492FA168}"/>
              </a:ext>
            </a:extLst>
          </p:cNvPr>
          <p:cNvSpPr/>
          <p:nvPr/>
        </p:nvSpPr>
        <p:spPr>
          <a:xfrm>
            <a:off x="3973632" y="2738387"/>
            <a:ext cx="317634" cy="317634"/>
          </a:xfrm>
          <a:prstGeom prst="ellipse">
            <a:avLst/>
          </a:prstGeom>
          <a:solidFill>
            <a:srgbClr val="A7A6A2"/>
          </a:solidFill>
          <a:ln>
            <a:solidFill>
              <a:srgbClr val="A7A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8CD513F-DB6B-5DC3-F380-21CF9DC9D329}"/>
              </a:ext>
            </a:extLst>
          </p:cNvPr>
          <p:cNvSpPr/>
          <p:nvPr/>
        </p:nvSpPr>
        <p:spPr>
          <a:xfrm>
            <a:off x="4394476" y="2738387"/>
            <a:ext cx="317634" cy="317634"/>
          </a:xfrm>
          <a:prstGeom prst="ellipse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B9A629-7975-0FB8-94A6-093F0FCC0BA9}"/>
              </a:ext>
            </a:extLst>
          </p:cNvPr>
          <p:cNvSpPr/>
          <p:nvPr/>
        </p:nvSpPr>
        <p:spPr>
          <a:xfrm>
            <a:off x="4804481" y="2725698"/>
            <a:ext cx="317634" cy="317634"/>
          </a:xfrm>
          <a:prstGeom prst="ellipse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3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284477-E3CF-6070-5959-1668E576476B}"/>
              </a:ext>
            </a:extLst>
          </p:cNvPr>
          <p:cNvCxnSpPr>
            <a:cxnSpLocks/>
          </p:cNvCxnSpPr>
          <p:nvPr/>
        </p:nvCxnSpPr>
        <p:spPr>
          <a:xfrm>
            <a:off x="6304547" y="3625698"/>
            <a:ext cx="4851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3B2E972-6E96-257F-1861-02341B0A1C19}"/>
              </a:ext>
            </a:extLst>
          </p:cNvPr>
          <p:cNvSpPr txBox="1"/>
          <p:nvPr/>
        </p:nvSpPr>
        <p:spPr>
          <a:xfrm>
            <a:off x="735476" y="343947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경쟁사 제품 분석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21759C7-4AFF-D8C4-8232-2398B3EF3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868747"/>
              </p:ext>
            </p:extLst>
          </p:nvPr>
        </p:nvGraphicFramePr>
        <p:xfrm>
          <a:off x="735476" y="3305876"/>
          <a:ext cx="4454972" cy="343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069">
                  <a:extLst>
                    <a:ext uri="{9D8B030D-6E8A-4147-A177-3AD203B41FA5}">
                      <a16:colId xmlns:a16="http://schemas.microsoft.com/office/drawing/2014/main" val="1081199127"/>
                    </a:ext>
                  </a:extLst>
                </a:gridCol>
                <a:gridCol w="3534903">
                  <a:extLst>
                    <a:ext uri="{9D8B030D-6E8A-4147-A177-3AD203B41FA5}">
                      <a16:colId xmlns:a16="http://schemas.microsoft.com/office/drawing/2014/main" val="563947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브랜드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페페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16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DR-100PRO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854432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699,000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676744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안면무풍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7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방향 공기순환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분당 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50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회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4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가지 드라이 모드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2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가지 케어 모드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백색소음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(44db)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PTC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히터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바이오 </a:t>
                      </a: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테라피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케어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피부관리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),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아로마 </a:t>
                      </a: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테라피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UV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자동세척기능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상부패드 </a:t>
                      </a: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브러싱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878097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셔터식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슬라이딩 도어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전체분리로 인한 세척 간편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 무게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: 13.5kg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안전 틈 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725546"/>
                  </a:ext>
                </a:extLst>
              </a:tr>
            </a:tbl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2EDC05F-AB8C-6029-076E-A2B7141E5140}"/>
              </a:ext>
            </a:extLst>
          </p:cNvPr>
          <p:cNvCxnSpPr>
            <a:cxnSpLocks/>
          </p:cNvCxnSpPr>
          <p:nvPr/>
        </p:nvCxnSpPr>
        <p:spPr>
          <a:xfrm>
            <a:off x="8816740" y="1583862"/>
            <a:ext cx="0" cy="43260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8D821B-5F3D-2137-D8AD-C2AE11CA661D}"/>
              </a:ext>
            </a:extLst>
          </p:cNvPr>
          <p:cNvSpPr txBox="1"/>
          <p:nvPr/>
        </p:nvSpPr>
        <p:spPr>
          <a:xfrm>
            <a:off x="11244544" y="3431407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디자인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7573D7-C535-E3F4-DAC2-037ACC62882E}"/>
              </a:ext>
            </a:extLst>
          </p:cNvPr>
          <p:cNvSpPr txBox="1"/>
          <p:nvPr/>
        </p:nvSpPr>
        <p:spPr>
          <a:xfrm>
            <a:off x="8493249" y="6096361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50286A-6150-3173-12BC-26C3AF8E8D5D}"/>
              </a:ext>
            </a:extLst>
          </p:cNvPr>
          <p:cNvSpPr txBox="1"/>
          <p:nvPr/>
        </p:nvSpPr>
        <p:spPr>
          <a:xfrm>
            <a:off x="5417175" y="3441652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사용성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638C4E-4A31-1209-1814-766248B89B46}"/>
              </a:ext>
            </a:extLst>
          </p:cNvPr>
          <p:cNvSpPr txBox="1"/>
          <p:nvPr/>
        </p:nvSpPr>
        <p:spPr>
          <a:xfrm>
            <a:off x="8499329" y="1028080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D5D98FA-0064-CB19-D58F-AA7E5B9CF899}"/>
              </a:ext>
            </a:extLst>
          </p:cNvPr>
          <p:cNvSpPr/>
          <p:nvPr/>
        </p:nvSpPr>
        <p:spPr>
          <a:xfrm>
            <a:off x="6785811" y="2531446"/>
            <a:ext cx="2444816" cy="3147460"/>
          </a:xfrm>
          <a:custGeom>
            <a:avLst/>
            <a:gdLst>
              <a:gd name="connsiteX0" fmla="*/ 0 w 3041584"/>
              <a:gd name="connsiteY0" fmla="*/ 1087655 h 3147461"/>
              <a:gd name="connsiteX1" fmla="*/ 2512194 w 3041584"/>
              <a:gd name="connsiteY1" fmla="*/ 0 h 3147461"/>
              <a:gd name="connsiteX2" fmla="*/ 3041584 w 3041584"/>
              <a:gd name="connsiteY2" fmla="*/ 1078030 h 3147461"/>
              <a:gd name="connsiteX3" fmla="*/ 2512194 w 3041584"/>
              <a:gd name="connsiteY3" fmla="*/ 3147461 h 3147461"/>
              <a:gd name="connsiteX4" fmla="*/ 0 w 3041584"/>
              <a:gd name="connsiteY4" fmla="*/ 1087655 h 314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1584" h="3147461">
                <a:moveTo>
                  <a:pt x="0" y="1087655"/>
                </a:moveTo>
                <a:lnTo>
                  <a:pt x="2512194" y="0"/>
                </a:lnTo>
                <a:lnTo>
                  <a:pt x="3041584" y="1078030"/>
                </a:lnTo>
                <a:lnTo>
                  <a:pt x="2512194" y="3147461"/>
                </a:lnTo>
                <a:lnTo>
                  <a:pt x="0" y="1087655"/>
                </a:lnTo>
                <a:close/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A464C67-5DC4-CDCB-F16F-68A143F9DA25}"/>
              </a:ext>
            </a:extLst>
          </p:cNvPr>
          <p:cNvSpPr/>
          <p:nvPr/>
        </p:nvSpPr>
        <p:spPr>
          <a:xfrm>
            <a:off x="3973632" y="2738387"/>
            <a:ext cx="317634" cy="3176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86F9E2F-5B93-C451-6589-FD2ACC953F4E}"/>
              </a:ext>
            </a:extLst>
          </p:cNvPr>
          <p:cNvSpPr/>
          <p:nvPr/>
        </p:nvSpPr>
        <p:spPr>
          <a:xfrm>
            <a:off x="4394476" y="2738387"/>
            <a:ext cx="317634" cy="3176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DA69808-A43C-DB46-2F0C-BFD063042238}"/>
              </a:ext>
            </a:extLst>
          </p:cNvPr>
          <p:cNvSpPr/>
          <p:nvPr/>
        </p:nvSpPr>
        <p:spPr>
          <a:xfrm>
            <a:off x="4804481" y="2725698"/>
            <a:ext cx="317634" cy="317634"/>
          </a:xfrm>
          <a:prstGeom prst="ellipse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F19595-0C9F-FFBF-A5AA-5E4E579DFB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11780" r="49019" b="22091"/>
          <a:stretch/>
        </p:blipFill>
        <p:spPr>
          <a:xfrm>
            <a:off x="1599833" y="1045974"/>
            <a:ext cx="2163209" cy="19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B2E972-6E96-257F-1861-02341B0A1C19}"/>
              </a:ext>
            </a:extLst>
          </p:cNvPr>
          <p:cNvSpPr txBox="1"/>
          <p:nvPr/>
        </p:nvSpPr>
        <p:spPr>
          <a:xfrm>
            <a:off x="735476" y="343947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경쟁사 제품 분석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21759C7-4AFF-D8C4-8232-2398B3EF3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06238"/>
              </p:ext>
            </p:extLst>
          </p:nvPr>
        </p:nvGraphicFramePr>
        <p:xfrm>
          <a:off x="735476" y="3305876"/>
          <a:ext cx="4454972" cy="343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069">
                  <a:extLst>
                    <a:ext uri="{9D8B030D-6E8A-4147-A177-3AD203B41FA5}">
                      <a16:colId xmlns:a16="http://schemas.microsoft.com/office/drawing/2014/main" val="1081199127"/>
                    </a:ext>
                  </a:extLst>
                </a:gridCol>
                <a:gridCol w="3534903">
                  <a:extLst>
                    <a:ext uri="{9D8B030D-6E8A-4147-A177-3AD203B41FA5}">
                      <a16:colId xmlns:a16="http://schemas.microsoft.com/office/drawing/2014/main" val="563947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브랜드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펫밀리아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16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펫밀리아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펫드라이룸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854432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1,590,000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676744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써클형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공기순환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AI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모드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자연풍 모드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에어 샤워 모드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퀵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드라이 모드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저소음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(40db)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878097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양문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오픈 도어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사용 추천 무게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: 10kg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이내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햇빛 살균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3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번의 터치로 끝나는 간단한 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UX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플렉스도어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손 넣기 가능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725546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284477-E3CF-6070-5959-1668E576476B}"/>
              </a:ext>
            </a:extLst>
          </p:cNvPr>
          <p:cNvCxnSpPr>
            <a:cxnSpLocks/>
          </p:cNvCxnSpPr>
          <p:nvPr/>
        </p:nvCxnSpPr>
        <p:spPr>
          <a:xfrm>
            <a:off x="6304547" y="3625698"/>
            <a:ext cx="4851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2EDC05F-AB8C-6029-076E-A2B7141E5140}"/>
              </a:ext>
            </a:extLst>
          </p:cNvPr>
          <p:cNvCxnSpPr>
            <a:cxnSpLocks/>
          </p:cNvCxnSpPr>
          <p:nvPr/>
        </p:nvCxnSpPr>
        <p:spPr>
          <a:xfrm>
            <a:off x="8816740" y="1583862"/>
            <a:ext cx="0" cy="43260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8D821B-5F3D-2137-D8AD-C2AE11CA661D}"/>
              </a:ext>
            </a:extLst>
          </p:cNvPr>
          <p:cNvSpPr txBox="1"/>
          <p:nvPr/>
        </p:nvSpPr>
        <p:spPr>
          <a:xfrm>
            <a:off x="11244544" y="3431407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디자인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7573D7-C535-E3F4-DAC2-037ACC62882E}"/>
              </a:ext>
            </a:extLst>
          </p:cNvPr>
          <p:cNvSpPr txBox="1"/>
          <p:nvPr/>
        </p:nvSpPr>
        <p:spPr>
          <a:xfrm>
            <a:off x="8493249" y="6096361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50286A-6150-3173-12BC-26C3AF8E8D5D}"/>
              </a:ext>
            </a:extLst>
          </p:cNvPr>
          <p:cNvSpPr txBox="1"/>
          <p:nvPr/>
        </p:nvSpPr>
        <p:spPr>
          <a:xfrm>
            <a:off x="5417175" y="3441652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사용성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638C4E-4A31-1209-1814-766248B89B46}"/>
              </a:ext>
            </a:extLst>
          </p:cNvPr>
          <p:cNvSpPr txBox="1"/>
          <p:nvPr/>
        </p:nvSpPr>
        <p:spPr>
          <a:xfrm>
            <a:off x="8499329" y="1028080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4" name="그림 3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E28891EC-92BE-AE71-C5A4-5ED805F49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t="14741" r="4376" b="15002"/>
          <a:stretch/>
        </p:blipFill>
        <p:spPr>
          <a:xfrm>
            <a:off x="1670570" y="1095179"/>
            <a:ext cx="2584783" cy="2044240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C7E2269-88E7-954C-01E8-5F82443B7109}"/>
              </a:ext>
            </a:extLst>
          </p:cNvPr>
          <p:cNvSpPr/>
          <p:nvPr/>
        </p:nvSpPr>
        <p:spPr>
          <a:xfrm>
            <a:off x="7247823" y="2781701"/>
            <a:ext cx="2723950" cy="1174282"/>
          </a:xfrm>
          <a:custGeom>
            <a:avLst/>
            <a:gdLst>
              <a:gd name="connsiteX0" fmla="*/ 1559293 w 2723950"/>
              <a:gd name="connsiteY0" fmla="*/ 0 h 1174282"/>
              <a:gd name="connsiteX1" fmla="*/ 2723950 w 2723950"/>
              <a:gd name="connsiteY1" fmla="*/ 837398 h 1174282"/>
              <a:gd name="connsiteX2" fmla="*/ 1578543 w 2723950"/>
              <a:gd name="connsiteY2" fmla="*/ 1174282 h 1174282"/>
              <a:gd name="connsiteX3" fmla="*/ 0 w 2723950"/>
              <a:gd name="connsiteY3" fmla="*/ 837398 h 1174282"/>
              <a:gd name="connsiteX4" fmla="*/ 1559293 w 2723950"/>
              <a:gd name="connsiteY4" fmla="*/ 0 h 117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3950" h="1174282">
                <a:moveTo>
                  <a:pt x="1559293" y="0"/>
                </a:moveTo>
                <a:lnTo>
                  <a:pt x="2723950" y="837398"/>
                </a:lnTo>
                <a:lnTo>
                  <a:pt x="1578543" y="1174282"/>
                </a:lnTo>
                <a:lnTo>
                  <a:pt x="0" y="837398"/>
                </a:lnTo>
                <a:lnTo>
                  <a:pt x="1559293" y="0"/>
                </a:lnTo>
                <a:close/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5028E12-AF49-E603-8CFD-4D0557F280FE}"/>
              </a:ext>
            </a:extLst>
          </p:cNvPr>
          <p:cNvSpPr/>
          <p:nvPr/>
        </p:nvSpPr>
        <p:spPr>
          <a:xfrm>
            <a:off x="3973632" y="2476756"/>
            <a:ext cx="317634" cy="3176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9C932FC-DB4B-022E-6BBC-6CF3F18981CA}"/>
              </a:ext>
            </a:extLst>
          </p:cNvPr>
          <p:cNvSpPr/>
          <p:nvPr/>
        </p:nvSpPr>
        <p:spPr>
          <a:xfrm>
            <a:off x="4394476" y="2476756"/>
            <a:ext cx="317634" cy="3176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BB6A185-58B5-7B4B-369F-975E9FB34492}"/>
              </a:ext>
            </a:extLst>
          </p:cNvPr>
          <p:cNvSpPr/>
          <p:nvPr/>
        </p:nvSpPr>
        <p:spPr>
          <a:xfrm>
            <a:off x="4804481" y="2464067"/>
            <a:ext cx="317634" cy="317634"/>
          </a:xfrm>
          <a:prstGeom prst="ellipse">
            <a:avLst/>
          </a:prstGeom>
          <a:solidFill>
            <a:srgbClr val="A13A4B"/>
          </a:solidFill>
          <a:ln>
            <a:solidFill>
              <a:srgbClr val="A13A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C48FC9A-9D5B-2858-84DC-DAF7D4CABFC8}"/>
              </a:ext>
            </a:extLst>
          </p:cNvPr>
          <p:cNvSpPr/>
          <p:nvPr/>
        </p:nvSpPr>
        <p:spPr>
          <a:xfrm>
            <a:off x="4193305" y="2841827"/>
            <a:ext cx="317634" cy="317634"/>
          </a:xfrm>
          <a:prstGeom prst="ellipse">
            <a:avLst/>
          </a:prstGeom>
          <a:solidFill>
            <a:srgbClr val="FFCDF4"/>
          </a:solidFill>
          <a:ln>
            <a:solidFill>
              <a:srgbClr val="FFC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BA62A6F-7C17-D938-B29E-36E60A4F5A7F}"/>
              </a:ext>
            </a:extLst>
          </p:cNvPr>
          <p:cNvSpPr/>
          <p:nvPr/>
        </p:nvSpPr>
        <p:spPr>
          <a:xfrm>
            <a:off x="4603310" y="2829138"/>
            <a:ext cx="317634" cy="317634"/>
          </a:xfrm>
          <a:prstGeom prst="ellipse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9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B2E972-6E96-257F-1861-02341B0A1C19}"/>
              </a:ext>
            </a:extLst>
          </p:cNvPr>
          <p:cNvSpPr txBox="1"/>
          <p:nvPr/>
        </p:nvSpPr>
        <p:spPr>
          <a:xfrm>
            <a:off x="735476" y="343947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경쟁사 제품 분석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21759C7-4AFF-D8C4-8232-2398B3EF3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576451"/>
              </p:ext>
            </p:extLst>
          </p:nvPr>
        </p:nvGraphicFramePr>
        <p:xfrm>
          <a:off x="735476" y="3305876"/>
          <a:ext cx="4454972" cy="343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069">
                  <a:extLst>
                    <a:ext uri="{9D8B030D-6E8A-4147-A177-3AD203B41FA5}">
                      <a16:colId xmlns:a16="http://schemas.microsoft.com/office/drawing/2014/main" val="1081199127"/>
                    </a:ext>
                  </a:extLst>
                </a:gridCol>
                <a:gridCol w="3534903">
                  <a:extLst>
                    <a:ext uri="{9D8B030D-6E8A-4147-A177-3AD203B41FA5}">
                      <a16:colId xmlns:a16="http://schemas.microsoft.com/office/drawing/2014/main" val="563947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브랜드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붐펫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16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붐펫드라이룸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K-200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중형 강아지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854432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1,240,000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676744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후면 </a:t>
                      </a: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습공기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배출구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방향 입체 순환 공기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털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먼지 한 곳에 </a:t>
                      </a: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음압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+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집진 시스템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퀵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드라이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(15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분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바람세기 조절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(3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단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근적외선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+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음이온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+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블루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LED (</a:t>
                      </a:r>
                      <a:r>
                        <a:rPr lang="ko-KR" altLang="en-US" sz="1200" dirty="0" err="1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모질개선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피부관리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2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중 안전 잠금장치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878097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일반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양문형 도어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(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총 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8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가지 제품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)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중 선택 가능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6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가지 사이즈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 무게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: 44kg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바퀴 달림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725546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284477-E3CF-6070-5959-1668E576476B}"/>
              </a:ext>
            </a:extLst>
          </p:cNvPr>
          <p:cNvCxnSpPr>
            <a:cxnSpLocks/>
          </p:cNvCxnSpPr>
          <p:nvPr/>
        </p:nvCxnSpPr>
        <p:spPr>
          <a:xfrm>
            <a:off x="6304547" y="3625698"/>
            <a:ext cx="4851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2EDC05F-AB8C-6029-076E-A2B7141E5140}"/>
              </a:ext>
            </a:extLst>
          </p:cNvPr>
          <p:cNvCxnSpPr>
            <a:cxnSpLocks/>
          </p:cNvCxnSpPr>
          <p:nvPr/>
        </p:nvCxnSpPr>
        <p:spPr>
          <a:xfrm>
            <a:off x="8816740" y="1583862"/>
            <a:ext cx="0" cy="43260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8D821B-5F3D-2137-D8AD-C2AE11CA661D}"/>
              </a:ext>
            </a:extLst>
          </p:cNvPr>
          <p:cNvSpPr txBox="1"/>
          <p:nvPr/>
        </p:nvSpPr>
        <p:spPr>
          <a:xfrm>
            <a:off x="11244544" y="3431407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디자인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7573D7-C535-E3F4-DAC2-037ACC62882E}"/>
              </a:ext>
            </a:extLst>
          </p:cNvPr>
          <p:cNvSpPr txBox="1"/>
          <p:nvPr/>
        </p:nvSpPr>
        <p:spPr>
          <a:xfrm>
            <a:off x="8493249" y="6096361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50286A-6150-3173-12BC-26C3AF8E8D5D}"/>
              </a:ext>
            </a:extLst>
          </p:cNvPr>
          <p:cNvSpPr txBox="1"/>
          <p:nvPr/>
        </p:nvSpPr>
        <p:spPr>
          <a:xfrm>
            <a:off x="5417175" y="3441652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사용성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638C4E-4A31-1209-1814-766248B89B46}"/>
              </a:ext>
            </a:extLst>
          </p:cNvPr>
          <p:cNvSpPr txBox="1"/>
          <p:nvPr/>
        </p:nvSpPr>
        <p:spPr>
          <a:xfrm>
            <a:off x="8499329" y="1028080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84AF1EE-07BA-5D45-CED9-439863D3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17" y="873683"/>
            <a:ext cx="2472689" cy="2487233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B35F000-9260-C27D-EDBC-5A7D9B5866F3}"/>
              </a:ext>
            </a:extLst>
          </p:cNvPr>
          <p:cNvSpPr/>
          <p:nvPr/>
        </p:nvSpPr>
        <p:spPr>
          <a:xfrm>
            <a:off x="7815713" y="1631988"/>
            <a:ext cx="1472665" cy="3267269"/>
          </a:xfrm>
          <a:custGeom>
            <a:avLst/>
            <a:gdLst>
              <a:gd name="connsiteX0" fmla="*/ 1087655 w 1617044"/>
              <a:gd name="connsiteY0" fmla="*/ 0 h 3243714"/>
              <a:gd name="connsiteX1" fmla="*/ 0 w 1617044"/>
              <a:gd name="connsiteY1" fmla="*/ 1973179 h 3243714"/>
              <a:gd name="connsiteX2" fmla="*/ 1106905 w 1617044"/>
              <a:gd name="connsiteY2" fmla="*/ 3243714 h 3243714"/>
              <a:gd name="connsiteX3" fmla="*/ 1617044 w 1617044"/>
              <a:gd name="connsiteY3" fmla="*/ 1963554 h 3243714"/>
              <a:gd name="connsiteX4" fmla="*/ 1087655 w 1617044"/>
              <a:gd name="connsiteY4" fmla="*/ 0 h 324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7044" h="3243714">
                <a:moveTo>
                  <a:pt x="1087655" y="0"/>
                </a:moveTo>
                <a:lnTo>
                  <a:pt x="0" y="1973179"/>
                </a:lnTo>
                <a:lnTo>
                  <a:pt x="1106905" y="3243714"/>
                </a:lnTo>
                <a:lnTo>
                  <a:pt x="1617044" y="1963554"/>
                </a:lnTo>
                <a:lnTo>
                  <a:pt x="1087655" y="0"/>
                </a:lnTo>
                <a:close/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2FFAA0A-4995-63A8-0F85-C7A076110F51}"/>
              </a:ext>
            </a:extLst>
          </p:cNvPr>
          <p:cNvSpPr/>
          <p:nvPr/>
        </p:nvSpPr>
        <p:spPr>
          <a:xfrm>
            <a:off x="3973632" y="2738387"/>
            <a:ext cx="317634" cy="3176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C54E948-5A97-1FBD-DF7A-F962D6FE5A50}"/>
              </a:ext>
            </a:extLst>
          </p:cNvPr>
          <p:cNvSpPr/>
          <p:nvPr/>
        </p:nvSpPr>
        <p:spPr>
          <a:xfrm>
            <a:off x="4394476" y="2738387"/>
            <a:ext cx="317634" cy="31763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89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C1845E-2855-3A97-85F2-4BC0E710EC57}"/>
              </a:ext>
            </a:extLst>
          </p:cNvPr>
          <p:cNvSpPr txBox="1"/>
          <p:nvPr/>
        </p:nvSpPr>
        <p:spPr>
          <a:xfrm>
            <a:off x="735476" y="343947"/>
            <a:ext cx="5218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경쟁사 제품 평가 </a:t>
            </a:r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공통점</a:t>
            </a:r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9A2FAC-FD04-48F2-4A8A-51C793A7BE44}"/>
              </a:ext>
            </a:extLst>
          </p:cNvPr>
          <p:cNvGrpSpPr/>
          <p:nvPr/>
        </p:nvGrpSpPr>
        <p:grpSpPr>
          <a:xfrm>
            <a:off x="1742172" y="2837708"/>
            <a:ext cx="2184934" cy="741146"/>
            <a:chOff x="1337912" y="2319688"/>
            <a:chExt cx="2184934" cy="741146"/>
          </a:xfrm>
        </p:grpSpPr>
        <p:sp>
          <p:nvSpPr>
            <p:cNvPr id="2" name="화살표: 오른쪽으로 구부러짐 1">
              <a:extLst>
                <a:ext uri="{FF2B5EF4-FFF2-40B4-BE49-F238E27FC236}">
                  <a16:creationId xmlns:a16="http://schemas.microsoft.com/office/drawing/2014/main" id="{15FD5A44-E17A-333D-9780-5C6CBB7356CB}"/>
                </a:ext>
              </a:extLst>
            </p:cNvPr>
            <p:cNvSpPr/>
            <p:nvPr/>
          </p:nvSpPr>
          <p:spPr>
            <a:xfrm>
              <a:off x="1337912" y="2319688"/>
              <a:ext cx="981776" cy="741146"/>
            </a:xfrm>
            <a:prstGeom prst="curvedRigh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왼쪽으로 구부러짐 6">
              <a:extLst>
                <a:ext uri="{FF2B5EF4-FFF2-40B4-BE49-F238E27FC236}">
                  <a16:creationId xmlns:a16="http://schemas.microsoft.com/office/drawing/2014/main" id="{45323DA2-8215-1C4B-1B3A-9143F84718C6}"/>
                </a:ext>
              </a:extLst>
            </p:cNvPr>
            <p:cNvSpPr/>
            <p:nvPr/>
          </p:nvSpPr>
          <p:spPr>
            <a:xfrm>
              <a:off x="2541070" y="2319688"/>
              <a:ext cx="981776" cy="741146"/>
            </a:xfrm>
            <a:prstGeom prst="curvedLeft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747EEE-E240-8F29-402E-CB76B4DAAEC0}"/>
              </a:ext>
            </a:extLst>
          </p:cNvPr>
          <p:cNvSpPr txBox="1"/>
          <p:nvPr/>
        </p:nvSpPr>
        <p:spPr>
          <a:xfrm>
            <a:off x="1459829" y="4372175"/>
            <a:ext cx="282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겹치지 않는 공기순환 구조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FE5FC-E148-E49A-18F9-EE3BC76CA98C}"/>
              </a:ext>
            </a:extLst>
          </p:cNvPr>
          <p:cNvSpPr txBox="1"/>
          <p:nvPr/>
        </p:nvSpPr>
        <p:spPr>
          <a:xfrm>
            <a:off x="5239835" y="4372175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LED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조명 탑재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B3CAC-A40A-2E71-5F67-372DAD4AD19C}"/>
              </a:ext>
            </a:extLst>
          </p:cNvPr>
          <p:cNvSpPr txBox="1"/>
          <p:nvPr/>
        </p:nvSpPr>
        <p:spPr>
          <a:xfrm>
            <a:off x="8132051" y="4233675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적정온도 유지를 위해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최고 온도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40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℃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D7103F-23BA-61C6-4A7B-5E89C9B3DCC4}"/>
              </a:ext>
            </a:extLst>
          </p:cNvPr>
          <p:cNvSpPr txBox="1"/>
          <p:nvPr/>
        </p:nvSpPr>
        <p:spPr>
          <a:xfrm>
            <a:off x="8764436" y="2821600"/>
            <a:ext cx="10534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accent5">
                    <a:lumMod val="60000"/>
                    <a:lumOff val="40000"/>
                  </a:schemeClr>
                </a:solidFill>
                <a:latin typeface="강한공군체 Bold" panose="020B0800000101010101" pitchFamily="34" charset="-127"/>
                <a:ea typeface="강한공군체 Bold" panose="020B0800000101010101" pitchFamily="34" charset="-127"/>
              </a:rPr>
              <a:t>40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8FFF10D-3F27-7A43-9660-17C8915593B5}"/>
              </a:ext>
            </a:extLst>
          </p:cNvPr>
          <p:cNvGrpSpPr/>
          <p:nvPr/>
        </p:nvGrpSpPr>
        <p:grpSpPr>
          <a:xfrm>
            <a:off x="5504062" y="2734706"/>
            <a:ext cx="1193920" cy="1344809"/>
            <a:chOff x="5504062" y="2734706"/>
            <a:chExt cx="1193920" cy="1344809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4762E91-E66D-348D-6FCA-B6A377A5F41A}"/>
                </a:ext>
              </a:extLst>
            </p:cNvPr>
            <p:cNvSpPr/>
            <p:nvPr/>
          </p:nvSpPr>
          <p:spPr>
            <a:xfrm>
              <a:off x="5850312" y="3085257"/>
              <a:ext cx="491375" cy="491375"/>
            </a:xfrm>
            <a:prstGeom prst="ellipse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대체 처리 33">
              <a:extLst>
                <a:ext uri="{FF2B5EF4-FFF2-40B4-BE49-F238E27FC236}">
                  <a16:creationId xmlns:a16="http://schemas.microsoft.com/office/drawing/2014/main" id="{92C6DD89-377A-5A1E-321F-6F03C7041B78}"/>
                </a:ext>
              </a:extLst>
            </p:cNvPr>
            <p:cNvSpPr/>
            <p:nvPr/>
          </p:nvSpPr>
          <p:spPr>
            <a:xfrm>
              <a:off x="5512798" y="2884626"/>
              <a:ext cx="1185184" cy="500817"/>
            </a:xfrm>
            <a:prstGeom prst="flowChartAlternateProcess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FBC8E621-17CE-FCFE-AF1D-677E1E54CA86}"/>
                </a:ext>
              </a:extLst>
            </p:cNvPr>
            <p:cNvSpPr/>
            <p:nvPr/>
          </p:nvSpPr>
          <p:spPr>
            <a:xfrm>
              <a:off x="5682517" y="2734706"/>
              <a:ext cx="845746" cy="608762"/>
            </a:xfrm>
            <a:prstGeom prst="flowChartAlternateProcess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81912CF-5642-0F62-BBF0-F85002264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062" y="3670271"/>
              <a:ext cx="244739" cy="244739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3D24DF6-1587-8A49-9E1D-F9472157352C}"/>
                </a:ext>
              </a:extLst>
            </p:cNvPr>
            <p:cNvCxnSpPr/>
            <p:nvPr/>
          </p:nvCxnSpPr>
          <p:spPr>
            <a:xfrm>
              <a:off x="6405340" y="3668804"/>
              <a:ext cx="245846" cy="245846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78E1E5C-180C-94D9-AC32-FDACF220F738}"/>
                </a:ext>
              </a:extLst>
            </p:cNvPr>
            <p:cNvCxnSpPr>
              <a:cxnSpLocks/>
            </p:cNvCxnSpPr>
            <p:nvPr/>
          </p:nvCxnSpPr>
          <p:spPr>
            <a:xfrm>
              <a:off x="6105390" y="3749784"/>
              <a:ext cx="0" cy="329731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4134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C1845E-2855-3A97-85F2-4BC0E710EC57}"/>
              </a:ext>
            </a:extLst>
          </p:cNvPr>
          <p:cNvSpPr txBox="1"/>
          <p:nvPr/>
        </p:nvSpPr>
        <p:spPr>
          <a:xfrm>
            <a:off x="735476" y="343947"/>
            <a:ext cx="4809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경쟁사 제품 평가 </a:t>
            </a:r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단점</a:t>
            </a:r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46DC7F-29F1-200F-16E0-07CBA31041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1769" y="2297394"/>
            <a:ext cx="4660726" cy="1850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AF740-FAD7-D4D4-E588-EEE44579F27F}"/>
              </a:ext>
            </a:extLst>
          </p:cNvPr>
          <p:cNvSpPr txBox="1"/>
          <p:nvPr/>
        </p:nvSpPr>
        <p:spPr>
          <a:xfrm>
            <a:off x="4101965" y="4147850"/>
            <a:ext cx="398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평 미만의 면적에 거주하는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가구는제품을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보관하기 어려워 보임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75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C1845E-2855-3A97-85F2-4BC0E710EC57}"/>
              </a:ext>
            </a:extLst>
          </p:cNvPr>
          <p:cNvSpPr txBox="1"/>
          <p:nvPr/>
        </p:nvSpPr>
        <p:spPr>
          <a:xfrm>
            <a:off x="735476" y="343947"/>
            <a:ext cx="4809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경쟁사 제품 평가 </a:t>
            </a:r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장점</a:t>
            </a:r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4317A-F799-9457-F985-0E0429ADCB0E}"/>
              </a:ext>
            </a:extLst>
          </p:cNvPr>
          <p:cNvSpPr txBox="1"/>
          <p:nvPr/>
        </p:nvSpPr>
        <p:spPr>
          <a:xfrm>
            <a:off x="4011818" y="4264641"/>
            <a:ext cx="416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셔터식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슬라이딩 도어로 좁은 면적에도 사용하기 좋아 보임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275F33-5BB3-B2BC-6904-364DF4D9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87" y="1794795"/>
            <a:ext cx="2851821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75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95336-07BA-697E-F299-2A988DF1ADE2}"/>
              </a:ext>
            </a:extLst>
          </p:cNvPr>
          <p:cNvSpPr txBox="1"/>
          <p:nvPr/>
        </p:nvSpPr>
        <p:spPr>
          <a:xfrm>
            <a:off x="2072640" y="1055420"/>
            <a:ext cx="8046720" cy="545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arenR"/>
            </a:pP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특징조사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1-1)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반려동물 종류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1-2)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반려동물 습성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1-3)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소비자 주거 형태 및 특징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2) 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분석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및 평가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2-1)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경쟁사 분석 및 평가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2-2)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자사제품 분석 및 평가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3) </a:t>
            </a:r>
            <a:r>
              <a:rPr lang="ko-KR" altLang="en-US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컨셉 및 스케치</a:t>
            </a:r>
            <a:r>
              <a:rPr lang="en-US" altLang="ko-KR" sz="2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3-1)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제품 컨셉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3-2)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아이디어 스케치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69DA32C-B633-5A9E-54E8-0C044759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16189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B2E972-6E96-257F-1861-02341B0A1C19}"/>
              </a:ext>
            </a:extLst>
          </p:cNvPr>
          <p:cNvSpPr txBox="1"/>
          <p:nvPr/>
        </p:nvSpPr>
        <p:spPr>
          <a:xfrm>
            <a:off x="735476" y="343947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자사제품 분석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C49A989-BE00-ACAB-947D-C9AD4DDBF6D6}"/>
              </a:ext>
            </a:extLst>
          </p:cNvPr>
          <p:cNvCxnSpPr>
            <a:cxnSpLocks/>
          </p:cNvCxnSpPr>
          <p:nvPr/>
        </p:nvCxnSpPr>
        <p:spPr>
          <a:xfrm>
            <a:off x="6304547" y="3625698"/>
            <a:ext cx="48511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E6B5DD1-3880-BCF5-5562-B54E8BFA11B9}"/>
              </a:ext>
            </a:extLst>
          </p:cNvPr>
          <p:cNvCxnSpPr>
            <a:cxnSpLocks/>
          </p:cNvCxnSpPr>
          <p:nvPr/>
        </p:nvCxnSpPr>
        <p:spPr>
          <a:xfrm>
            <a:off x="8816740" y="1583862"/>
            <a:ext cx="0" cy="43260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5745F2-2BE1-1570-B5F5-9846E87CE928}"/>
              </a:ext>
            </a:extLst>
          </p:cNvPr>
          <p:cNvSpPr txBox="1"/>
          <p:nvPr/>
        </p:nvSpPr>
        <p:spPr>
          <a:xfrm>
            <a:off x="11244544" y="3431407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디자인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08748-BC47-1521-575B-1043476B9794}"/>
              </a:ext>
            </a:extLst>
          </p:cNvPr>
          <p:cNvSpPr txBox="1"/>
          <p:nvPr/>
        </p:nvSpPr>
        <p:spPr>
          <a:xfrm>
            <a:off x="8493249" y="6096361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가격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A4E3F1-3A00-4E42-5C86-896907602682}"/>
              </a:ext>
            </a:extLst>
          </p:cNvPr>
          <p:cNvSpPr txBox="1"/>
          <p:nvPr/>
        </p:nvSpPr>
        <p:spPr>
          <a:xfrm>
            <a:off x="5417175" y="3441652"/>
            <a:ext cx="94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사용성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94063-A708-81B5-27DF-1781E8F1E1CA}"/>
              </a:ext>
            </a:extLst>
          </p:cNvPr>
          <p:cNvSpPr txBox="1"/>
          <p:nvPr/>
        </p:nvSpPr>
        <p:spPr>
          <a:xfrm>
            <a:off x="8499329" y="1028080"/>
            <a:ext cx="64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기능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E3BEF4CD-D383-F59F-0A24-C256D0D57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62852"/>
              </p:ext>
            </p:extLst>
          </p:nvPr>
        </p:nvGraphicFramePr>
        <p:xfrm>
          <a:off x="733011" y="3309976"/>
          <a:ext cx="4454972" cy="257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0069">
                  <a:extLst>
                    <a:ext uri="{9D8B030D-6E8A-4147-A177-3AD203B41FA5}">
                      <a16:colId xmlns:a16="http://schemas.microsoft.com/office/drawing/2014/main" val="1081199127"/>
                    </a:ext>
                  </a:extLst>
                </a:gridCol>
                <a:gridCol w="3534903">
                  <a:extLst>
                    <a:ext uri="{9D8B030D-6E8A-4147-A177-3AD203B41FA5}">
                      <a16:colId xmlns:a16="http://schemas.microsoft.com/office/drawing/2014/main" val="563947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브랜드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아베크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163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펫드라이룸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케어룸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  <a:cs typeface="+mn-cs"/>
                        </a:rPr>
                        <a:t> 스페이스</a:t>
                      </a:r>
                      <a:endParaRPr lang="ko-KR" altLang="en-US" sz="14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854432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가격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940,000</a:t>
                      </a:r>
                      <a:r>
                        <a:rPr lang="ko-KR" altLang="en-US" sz="14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676744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드라이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모드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에어 샤워 모드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햇빛 살균 모드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앱 서비스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878097"/>
                  </a:ext>
                </a:extLst>
              </a:tr>
              <a:tr h="50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사용 추천 무게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: 10kg </a:t>
                      </a: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이하</a:t>
                      </a:r>
                      <a:endParaRPr lang="en-US" altLang="ko-KR" sz="1200" dirty="0">
                        <a:latin typeface="G마켓 산스 TTF Light" panose="02000000000000000000" pitchFamily="2" charset="-127"/>
                        <a:ea typeface="G마켓 산스 TTF Light" panose="020000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제품 무게</a:t>
                      </a:r>
                      <a:r>
                        <a:rPr lang="en-US" altLang="ko-KR" sz="1200" dirty="0">
                          <a:latin typeface="G마켓 산스 TTF Light" panose="02000000000000000000" pitchFamily="2" charset="-127"/>
                          <a:ea typeface="G마켓 산스 TTF Light" panose="02000000000000000000" pitchFamily="2" charset="-127"/>
                        </a:rPr>
                        <a:t>: 20kg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725546"/>
                  </a:ext>
                </a:extLst>
              </a:tr>
            </a:tbl>
          </a:graphicData>
        </a:graphic>
      </p:graphicFrame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7DACA6A-3FDC-D424-401C-953230A2144C}"/>
              </a:ext>
            </a:extLst>
          </p:cNvPr>
          <p:cNvSpPr/>
          <p:nvPr/>
        </p:nvSpPr>
        <p:spPr>
          <a:xfrm>
            <a:off x="7045693" y="2444817"/>
            <a:ext cx="3493970" cy="2252311"/>
          </a:xfrm>
          <a:custGeom>
            <a:avLst/>
            <a:gdLst>
              <a:gd name="connsiteX0" fmla="*/ 1761423 w 3493970"/>
              <a:gd name="connsiteY0" fmla="*/ 0 h 2252311"/>
              <a:gd name="connsiteX1" fmla="*/ 3493970 w 3493970"/>
              <a:gd name="connsiteY1" fmla="*/ 1174282 h 2252311"/>
              <a:gd name="connsiteX2" fmla="*/ 1771048 w 3493970"/>
              <a:gd name="connsiteY2" fmla="*/ 2252311 h 2252311"/>
              <a:gd name="connsiteX3" fmla="*/ 0 w 3493970"/>
              <a:gd name="connsiteY3" fmla="*/ 1174282 h 2252311"/>
              <a:gd name="connsiteX4" fmla="*/ 1761423 w 3493970"/>
              <a:gd name="connsiteY4" fmla="*/ 0 h 225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970" h="2252311">
                <a:moveTo>
                  <a:pt x="1761423" y="0"/>
                </a:moveTo>
                <a:lnTo>
                  <a:pt x="3493970" y="1174282"/>
                </a:lnTo>
                <a:lnTo>
                  <a:pt x="1771048" y="2252311"/>
                </a:lnTo>
                <a:lnTo>
                  <a:pt x="0" y="1174282"/>
                </a:lnTo>
                <a:lnTo>
                  <a:pt x="1761423" y="0"/>
                </a:lnTo>
                <a:close/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4" name="그림 3" descr="텍스트, 실내, 바닥, 선반이(가) 표시된 사진&#10;&#10;자동 생성된 설명">
            <a:extLst>
              <a:ext uri="{FF2B5EF4-FFF2-40B4-BE49-F238E27FC236}">
                <a16:creationId xmlns:a16="http://schemas.microsoft.com/office/drawing/2014/main" id="{AC1EDF43-3F50-F8DF-E510-585EABBF9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t="36160" r="14845" b="6870"/>
          <a:stretch/>
        </p:blipFill>
        <p:spPr>
          <a:xfrm>
            <a:off x="1155471" y="1408786"/>
            <a:ext cx="3135795" cy="157322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CCB2394-E48D-60DC-CEAA-4267055FF085}"/>
              </a:ext>
            </a:extLst>
          </p:cNvPr>
          <p:cNvSpPr/>
          <p:nvPr/>
        </p:nvSpPr>
        <p:spPr>
          <a:xfrm>
            <a:off x="3973632" y="2738387"/>
            <a:ext cx="317634" cy="317634"/>
          </a:xfrm>
          <a:prstGeom prst="ellipse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9BBF61-5FA8-8F70-04A4-A99D1F38E2E3}"/>
              </a:ext>
            </a:extLst>
          </p:cNvPr>
          <p:cNvSpPr/>
          <p:nvPr/>
        </p:nvSpPr>
        <p:spPr>
          <a:xfrm>
            <a:off x="4394476" y="2738387"/>
            <a:ext cx="317634" cy="317634"/>
          </a:xfrm>
          <a:prstGeom prst="ellipse">
            <a:avLst/>
          </a:prstGeom>
          <a:solidFill>
            <a:srgbClr val="504064"/>
          </a:solidFill>
          <a:ln>
            <a:solidFill>
              <a:srgbClr val="5040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00B40F0-0B9E-84E5-0C17-347E89F43279}"/>
              </a:ext>
            </a:extLst>
          </p:cNvPr>
          <p:cNvSpPr/>
          <p:nvPr/>
        </p:nvSpPr>
        <p:spPr>
          <a:xfrm>
            <a:off x="4804481" y="2725698"/>
            <a:ext cx="317634" cy="317634"/>
          </a:xfrm>
          <a:prstGeom prst="ellipse">
            <a:avLst/>
          </a:prstGeom>
          <a:solidFill>
            <a:srgbClr val="CCFFFF"/>
          </a:solidFill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9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B2E972-6E96-257F-1861-02341B0A1C19}"/>
              </a:ext>
            </a:extLst>
          </p:cNvPr>
          <p:cNvSpPr txBox="1"/>
          <p:nvPr/>
        </p:nvSpPr>
        <p:spPr>
          <a:xfrm>
            <a:off x="735476" y="343947"/>
            <a:ext cx="3135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자사제품 평가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D3EA0-26A5-0F35-5B54-357212F291FA}"/>
              </a:ext>
            </a:extLst>
          </p:cNvPr>
          <p:cNvSpPr txBox="1"/>
          <p:nvPr/>
        </p:nvSpPr>
        <p:spPr>
          <a:xfrm>
            <a:off x="2496150" y="4027631"/>
            <a:ext cx="7199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국내 제품 중 가장 강아지 하우스에 가까운 디자인으로 보임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반려견에게 친근한 디자인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ctr"/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- 3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면 안심창으로 반려동물의 모습을 다양한 각도로 볼 수 있음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장점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  <a:p>
            <a:pPr algn="ctr"/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바닥에 바람이 불지 않아 발바닥까지 드라이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&amp;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케어 어려워 보임 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단점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pic>
        <p:nvPicPr>
          <p:cNvPr id="2050" name="Picture 2" descr="반려가정의 건강하고 행복한 라이프를 위한 아베크 메인">
            <a:extLst>
              <a:ext uri="{FF2B5EF4-FFF2-40B4-BE49-F238E27FC236}">
                <a16:creationId xmlns:a16="http://schemas.microsoft.com/office/drawing/2014/main" id="{869EDD94-1353-B5BF-FC12-38061965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227" y="2240740"/>
            <a:ext cx="4017545" cy="6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369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5347B1D-BE41-858D-1D78-D47A19C5C6EF}"/>
              </a:ext>
            </a:extLst>
          </p:cNvPr>
          <p:cNvSpPr txBox="1"/>
          <p:nvPr/>
        </p:nvSpPr>
        <p:spPr>
          <a:xfrm>
            <a:off x="735476" y="343947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제품 컨셉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4CD1211-D70E-DA87-EA77-C457141AAE30}"/>
              </a:ext>
            </a:extLst>
          </p:cNvPr>
          <p:cNvGrpSpPr/>
          <p:nvPr/>
        </p:nvGrpSpPr>
        <p:grpSpPr>
          <a:xfrm>
            <a:off x="1826929" y="2679755"/>
            <a:ext cx="1177428" cy="1172524"/>
            <a:chOff x="1062764" y="3330342"/>
            <a:chExt cx="1387618" cy="99625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57EE9F2-734F-6072-AAEF-568A4DBC2E37}"/>
                </a:ext>
              </a:extLst>
            </p:cNvPr>
            <p:cNvSpPr/>
            <p:nvPr/>
          </p:nvSpPr>
          <p:spPr>
            <a:xfrm>
              <a:off x="1062764" y="4023360"/>
              <a:ext cx="919213" cy="303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752AE64-B423-BC59-C91A-54B24208479B}"/>
                </a:ext>
              </a:extLst>
            </p:cNvPr>
            <p:cNvSpPr/>
            <p:nvPr/>
          </p:nvSpPr>
          <p:spPr>
            <a:xfrm>
              <a:off x="1256096" y="3792354"/>
              <a:ext cx="919213" cy="5053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BC812F1-21AD-0EA6-AADF-DE6E9010BA16}"/>
                </a:ext>
              </a:extLst>
            </p:cNvPr>
            <p:cNvSpPr/>
            <p:nvPr/>
          </p:nvSpPr>
          <p:spPr>
            <a:xfrm>
              <a:off x="1493495" y="3549296"/>
              <a:ext cx="919213" cy="7267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4E01D9-E722-1D49-2B70-BA4B551FCD3F}"/>
                </a:ext>
              </a:extLst>
            </p:cNvPr>
            <p:cNvSpPr/>
            <p:nvPr/>
          </p:nvSpPr>
          <p:spPr>
            <a:xfrm>
              <a:off x="1703672" y="3330342"/>
              <a:ext cx="746710" cy="9962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226DE2D-5F9F-6BD9-15E2-67DD5F6BE727}"/>
              </a:ext>
            </a:extLst>
          </p:cNvPr>
          <p:cNvSpPr txBox="1"/>
          <p:nvPr/>
        </p:nvSpPr>
        <p:spPr>
          <a:xfrm>
            <a:off x="973637" y="4372175"/>
            <a:ext cx="2887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복층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거주자를 위한 계단 밑 수납공간을 이용할 수 있는 디자인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F5EFCD1-DDCF-4034-D172-F67B9B3A7B66}"/>
              </a:ext>
            </a:extLst>
          </p:cNvPr>
          <p:cNvCxnSpPr>
            <a:cxnSpLocks/>
          </p:cNvCxnSpPr>
          <p:nvPr/>
        </p:nvCxnSpPr>
        <p:spPr>
          <a:xfrm>
            <a:off x="6120719" y="2717789"/>
            <a:ext cx="154607" cy="85276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58810CB-6098-5649-7194-7E7E312BF100}"/>
              </a:ext>
            </a:extLst>
          </p:cNvPr>
          <p:cNvCxnSpPr/>
          <p:nvPr/>
        </p:nvCxnSpPr>
        <p:spPr>
          <a:xfrm>
            <a:off x="6104312" y="2905476"/>
            <a:ext cx="187423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6447B3F-8AC0-CF4F-F03F-A924E40B8008}"/>
              </a:ext>
            </a:extLst>
          </p:cNvPr>
          <p:cNvCxnSpPr/>
          <p:nvPr/>
        </p:nvCxnSpPr>
        <p:spPr>
          <a:xfrm>
            <a:off x="6092323" y="3035011"/>
            <a:ext cx="211402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2D9CA7F-5886-183B-F588-1FED9ACFF687}"/>
              </a:ext>
            </a:extLst>
          </p:cNvPr>
          <p:cNvCxnSpPr>
            <a:cxnSpLocks/>
          </p:cNvCxnSpPr>
          <p:nvPr/>
        </p:nvCxnSpPr>
        <p:spPr>
          <a:xfrm>
            <a:off x="6092323" y="3152919"/>
            <a:ext cx="188684" cy="27932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1C69397-38E8-BCBB-908F-FDCE29C972A2}"/>
              </a:ext>
            </a:extLst>
          </p:cNvPr>
          <p:cNvCxnSpPr>
            <a:cxnSpLocks/>
          </p:cNvCxnSpPr>
          <p:nvPr/>
        </p:nvCxnSpPr>
        <p:spPr>
          <a:xfrm flipV="1">
            <a:off x="6069696" y="3266017"/>
            <a:ext cx="177234" cy="33524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8E2A32-A8A9-CB14-0540-40A8DEFF12D7}"/>
              </a:ext>
            </a:extLst>
          </p:cNvPr>
          <p:cNvGrpSpPr/>
          <p:nvPr/>
        </p:nvGrpSpPr>
        <p:grpSpPr>
          <a:xfrm>
            <a:off x="5454966" y="2485843"/>
            <a:ext cx="746710" cy="1644679"/>
            <a:chOff x="5137437" y="2761924"/>
            <a:chExt cx="746710" cy="164467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421BBB4-E5D1-8FFC-19B5-07FC749A3F8E}"/>
                </a:ext>
              </a:extLst>
            </p:cNvPr>
            <p:cNvSpPr/>
            <p:nvPr/>
          </p:nvSpPr>
          <p:spPr>
            <a:xfrm>
              <a:off x="5345979" y="3118057"/>
              <a:ext cx="329627" cy="1288546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9BCB198-4346-5134-433E-29C847092A6C}"/>
                </a:ext>
              </a:extLst>
            </p:cNvPr>
            <p:cNvSpPr/>
            <p:nvPr/>
          </p:nvSpPr>
          <p:spPr>
            <a:xfrm>
              <a:off x="5137437" y="2761924"/>
              <a:ext cx="746710" cy="996254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BD6F032A-60BA-5BC3-104C-5C93A029ECED}"/>
              </a:ext>
            </a:extLst>
          </p:cNvPr>
          <p:cNvSpPr txBox="1"/>
          <p:nvPr/>
        </p:nvSpPr>
        <p:spPr>
          <a:xfrm>
            <a:off x="4217091" y="4369246"/>
            <a:ext cx="3089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털이 잘 빠지는 아이를 위해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탈부착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브러쉬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탑재한 디자인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3612A30-BBFB-0B08-3C03-41D12F1EB151}"/>
              </a:ext>
            </a:extLst>
          </p:cNvPr>
          <p:cNvGrpSpPr/>
          <p:nvPr/>
        </p:nvGrpSpPr>
        <p:grpSpPr>
          <a:xfrm>
            <a:off x="8860827" y="2560715"/>
            <a:ext cx="1444127" cy="1444127"/>
            <a:chOff x="8652285" y="2577477"/>
            <a:chExt cx="1444127" cy="144412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7615EB3-CA74-E161-6B4A-274E39B737D2}"/>
                </a:ext>
              </a:extLst>
            </p:cNvPr>
            <p:cNvSpPr/>
            <p:nvPr/>
          </p:nvSpPr>
          <p:spPr>
            <a:xfrm>
              <a:off x="8652285" y="2577477"/>
              <a:ext cx="1444127" cy="1444127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십자형 82">
              <a:extLst>
                <a:ext uri="{FF2B5EF4-FFF2-40B4-BE49-F238E27FC236}">
                  <a16:creationId xmlns:a16="http://schemas.microsoft.com/office/drawing/2014/main" id="{BC47EBF0-CA04-EA01-1BD2-8386B6E95C77}"/>
                </a:ext>
              </a:extLst>
            </p:cNvPr>
            <p:cNvSpPr/>
            <p:nvPr/>
          </p:nvSpPr>
          <p:spPr>
            <a:xfrm>
              <a:off x="8652285" y="2577477"/>
              <a:ext cx="1437349" cy="1444127"/>
            </a:xfrm>
            <a:prstGeom prst="plus">
              <a:avLst>
                <a:gd name="adj" fmla="val 4883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514D5B2-B91D-CF12-A3A5-E26868743476}"/>
              </a:ext>
            </a:extLst>
          </p:cNvPr>
          <p:cNvSpPr txBox="1"/>
          <p:nvPr/>
        </p:nvSpPr>
        <p:spPr>
          <a:xfrm>
            <a:off x="7540831" y="4359276"/>
            <a:ext cx="354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개방감을 주어 오랫동안 머물러도 편하도록 창을 최대한 많이 넣은 디자인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783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27D929B-68A7-5E4A-1A26-A439A22EC760}"/>
              </a:ext>
            </a:extLst>
          </p:cNvPr>
          <p:cNvSpPr/>
          <p:nvPr/>
        </p:nvSpPr>
        <p:spPr>
          <a:xfrm>
            <a:off x="2772330" y="1940815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670AB3-93A0-A2DE-74F8-C0C0A70C4A45}"/>
              </a:ext>
            </a:extLst>
          </p:cNvPr>
          <p:cNvSpPr/>
          <p:nvPr/>
        </p:nvSpPr>
        <p:spPr>
          <a:xfrm>
            <a:off x="6001398" y="3886493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34D7E5-D136-A5E1-6B4B-960E610F0AC8}"/>
              </a:ext>
            </a:extLst>
          </p:cNvPr>
          <p:cNvSpPr/>
          <p:nvPr/>
        </p:nvSpPr>
        <p:spPr>
          <a:xfrm>
            <a:off x="7643811" y="3886492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5419AA-7171-E53C-1076-9141A48CCF90}"/>
              </a:ext>
            </a:extLst>
          </p:cNvPr>
          <p:cNvSpPr/>
          <p:nvPr/>
        </p:nvSpPr>
        <p:spPr>
          <a:xfrm>
            <a:off x="6001398" y="1938488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C08039-6506-55B2-6C96-A91A3C039AFF}"/>
              </a:ext>
            </a:extLst>
          </p:cNvPr>
          <p:cNvSpPr/>
          <p:nvPr/>
        </p:nvSpPr>
        <p:spPr>
          <a:xfrm>
            <a:off x="7643811" y="1938488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540674-CB44-E2AC-0F39-12ED0D58E063}"/>
              </a:ext>
            </a:extLst>
          </p:cNvPr>
          <p:cNvSpPr/>
          <p:nvPr/>
        </p:nvSpPr>
        <p:spPr>
          <a:xfrm>
            <a:off x="2814906" y="388649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CD6122-115A-36C9-BD68-CC51032163AF}"/>
              </a:ext>
            </a:extLst>
          </p:cNvPr>
          <p:cNvSpPr/>
          <p:nvPr/>
        </p:nvSpPr>
        <p:spPr>
          <a:xfrm>
            <a:off x="4414743" y="388649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242572-5A41-CA37-75C6-0A950A573635}"/>
              </a:ext>
            </a:extLst>
          </p:cNvPr>
          <p:cNvSpPr/>
          <p:nvPr/>
        </p:nvSpPr>
        <p:spPr>
          <a:xfrm>
            <a:off x="4414743" y="194081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잔디깎는기계이(가) 표시된 사진&#10;&#10;자동 생성된 설명">
            <a:extLst>
              <a:ext uri="{FF2B5EF4-FFF2-40B4-BE49-F238E27FC236}">
                <a16:creationId xmlns:a16="http://schemas.microsoft.com/office/drawing/2014/main" id="{C246DB4B-676F-6817-524C-A87C64C9D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47" y="4268685"/>
            <a:ext cx="544366" cy="462711"/>
          </a:xfrm>
          <a:prstGeom prst="rect">
            <a:avLst/>
          </a:prstGeom>
        </p:spPr>
      </p:pic>
      <p:pic>
        <p:nvPicPr>
          <p:cNvPr id="7" name="그림 6" descr="옷걸이이(가) 표시된 사진&#10;&#10;자동 생성된 설명">
            <a:extLst>
              <a:ext uri="{FF2B5EF4-FFF2-40B4-BE49-F238E27FC236}">
                <a16:creationId xmlns:a16="http://schemas.microsoft.com/office/drawing/2014/main" id="{8F8A071E-2F8A-B7AD-A761-27C4534A3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100" y="2304429"/>
            <a:ext cx="544365" cy="454778"/>
          </a:xfrm>
          <a:prstGeom prst="rect">
            <a:avLst/>
          </a:prstGeom>
        </p:spPr>
      </p:pic>
      <p:pic>
        <p:nvPicPr>
          <p:cNvPr id="9" name="그림 8" descr="옷걸이이(가) 표시된 사진&#10;&#10;자동 생성된 설명">
            <a:extLst>
              <a:ext uri="{FF2B5EF4-FFF2-40B4-BE49-F238E27FC236}">
                <a16:creationId xmlns:a16="http://schemas.microsoft.com/office/drawing/2014/main" id="{5013C5EF-59B3-E8CA-ED31-037DAC9AA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99" y="2253816"/>
            <a:ext cx="576462" cy="502839"/>
          </a:xfrm>
          <a:prstGeom prst="rect">
            <a:avLst/>
          </a:prstGeom>
        </p:spPr>
      </p:pic>
      <p:pic>
        <p:nvPicPr>
          <p:cNvPr id="11" name="그림 10" descr="옷걸이이(가) 표시된 사진&#10;&#10;자동 생성된 설명">
            <a:extLst>
              <a:ext uri="{FF2B5EF4-FFF2-40B4-BE49-F238E27FC236}">
                <a16:creationId xmlns:a16="http://schemas.microsoft.com/office/drawing/2014/main" id="{B11C1318-A474-5A3F-9103-8D2DECD74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60" y="2202252"/>
            <a:ext cx="656008" cy="6059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D76C4A-765F-A0BB-DBE3-8B0C0CFB0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14" y="4281066"/>
            <a:ext cx="503558" cy="4379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1BF718-E620-280B-2828-D2A5692D9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607" y="2322238"/>
            <a:ext cx="468925" cy="416405"/>
          </a:xfrm>
          <a:prstGeom prst="rect">
            <a:avLst/>
          </a:prstGeom>
        </p:spPr>
      </p:pic>
      <p:pic>
        <p:nvPicPr>
          <p:cNvPr id="17" name="그림 16" descr="선화이(가) 표시된 사진&#10;&#10;자동 생성된 설명">
            <a:extLst>
              <a:ext uri="{FF2B5EF4-FFF2-40B4-BE49-F238E27FC236}">
                <a16:creationId xmlns:a16="http://schemas.microsoft.com/office/drawing/2014/main" id="{E1F11322-572F-52EE-40BF-8FD4205CD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76" y="4259469"/>
            <a:ext cx="459212" cy="437951"/>
          </a:xfrm>
          <a:prstGeom prst="rect">
            <a:avLst/>
          </a:prstGeom>
        </p:spPr>
      </p:pic>
      <p:pic>
        <p:nvPicPr>
          <p:cNvPr id="2" name="그림 1" descr="옷걸이이(가) 표시된 사진&#10;&#10;자동 생성된 설명">
            <a:extLst>
              <a:ext uri="{FF2B5EF4-FFF2-40B4-BE49-F238E27FC236}">
                <a16:creationId xmlns:a16="http://schemas.microsoft.com/office/drawing/2014/main" id="{5D494ADA-6167-725B-1C43-48878AE8C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60" y="4254887"/>
            <a:ext cx="575602" cy="4379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C2D9C2-11C8-C0C0-10ED-86F167F7AB66}"/>
              </a:ext>
            </a:extLst>
          </p:cNvPr>
          <p:cNvSpPr txBox="1"/>
          <p:nvPr/>
        </p:nvSpPr>
        <p:spPr>
          <a:xfrm>
            <a:off x="735476" y="343947"/>
            <a:ext cx="2741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 </a:t>
            </a:r>
            <a:r>
              <a:rPr lang="ko-KR" altLang="en-US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컨셉 스케치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29A47A-BC38-4407-F8AE-FBD89C681441}"/>
              </a:ext>
            </a:extLst>
          </p:cNvPr>
          <p:cNvSpPr txBox="1"/>
          <p:nvPr/>
        </p:nvSpPr>
        <p:spPr>
          <a:xfrm>
            <a:off x="7922834" y="1376761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(8/40)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031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43887E-E733-96CB-7EFA-725712558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297" y="4315547"/>
            <a:ext cx="520932" cy="3912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24EFAA-F46A-E94B-E055-9BE89B4A1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8" t="7334"/>
          <a:stretch/>
        </p:blipFill>
        <p:spPr>
          <a:xfrm>
            <a:off x="6293144" y="4214947"/>
            <a:ext cx="600411" cy="5660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9D360-B559-D3DC-B772-D306B9340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32" y="2371773"/>
            <a:ext cx="528837" cy="3913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330D67-1B7D-2CAC-72CE-05197B234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75" y="4297961"/>
            <a:ext cx="467368" cy="4088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E4C749-3203-3B58-CE69-A19FB0043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32" y="4297961"/>
            <a:ext cx="510923" cy="3999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B0B84D-B9D3-60D0-A980-54172929E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91" y="2448632"/>
            <a:ext cx="379545" cy="314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8D7479-1962-FF1C-AE70-A4DEFA70E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45" y="2358695"/>
            <a:ext cx="510923" cy="4174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B336B46-5AA3-9C72-7EE9-D3A488BED2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21" y="2404678"/>
            <a:ext cx="510923" cy="37151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4E0653-D34C-526E-3872-DD4C13867975}"/>
              </a:ext>
            </a:extLst>
          </p:cNvPr>
          <p:cNvSpPr/>
          <p:nvPr/>
        </p:nvSpPr>
        <p:spPr>
          <a:xfrm>
            <a:off x="2772330" y="1940815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8CCEBA-B4A4-E7FC-710B-ECD964BE2BB1}"/>
              </a:ext>
            </a:extLst>
          </p:cNvPr>
          <p:cNvSpPr/>
          <p:nvPr/>
        </p:nvSpPr>
        <p:spPr>
          <a:xfrm>
            <a:off x="6001398" y="3886493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6A4EB1-1E9A-B2F1-9876-894C67BBC534}"/>
              </a:ext>
            </a:extLst>
          </p:cNvPr>
          <p:cNvSpPr/>
          <p:nvPr/>
        </p:nvSpPr>
        <p:spPr>
          <a:xfrm>
            <a:off x="7643811" y="3886492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C4413B-D14F-968F-04EF-802E6ACEC2FF}"/>
              </a:ext>
            </a:extLst>
          </p:cNvPr>
          <p:cNvSpPr/>
          <p:nvPr/>
        </p:nvSpPr>
        <p:spPr>
          <a:xfrm>
            <a:off x="6001398" y="1938488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35F213-00B2-25BC-3DE5-E79144C24609}"/>
              </a:ext>
            </a:extLst>
          </p:cNvPr>
          <p:cNvSpPr/>
          <p:nvPr/>
        </p:nvSpPr>
        <p:spPr>
          <a:xfrm>
            <a:off x="7643811" y="1938488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CD6FBA-D436-6F77-9158-4EED3A00A4ED}"/>
              </a:ext>
            </a:extLst>
          </p:cNvPr>
          <p:cNvSpPr/>
          <p:nvPr/>
        </p:nvSpPr>
        <p:spPr>
          <a:xfrm>
            <a:off x="2814906" y="388649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47FE65-A7A5-F1AB-9A97-8953401C216E}"/>
              </a:ext>
            </a:extLst>
          </p:cNvPr>
          <p:cNvSpPr/>
          <p:nvPr/>
        </p:nvSpPr>
        <p:spPr>
          <a:xfrm>
            <a:off x="4414743" y="388649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F0B8F7-1E76-D3EB-25FE-E4C14E69928F}"/>
              </a:ext>
            </a:extLst>
          </p:cNvPr>
          <p:cNvSpPr/>
          <p:nvPr/>
        </p:nvSpPr>
        <p:spPr>
          <a:xfrm>
            <a:off x="4414743" y="194081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D888A6-1003-6B5F-2610-7C451CF2EAE8}"/>
              </a:ext>
            </a:extLst>
          </p:cNvPr>
          <p:cNvSpPr txBox="1"/>
          <p:nvPr/>
        </p:nvSpPr>
        <p:spPr>
          <a:xfrm>
            <a:off x="7922834" y="137676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(16/40)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387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3BEE1E9-A90A-85DC-1EB2-49E9E114A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2320658"/>
            <a:ext cx="609347" cy="398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38FBE5-8236-0356-FAC8-0230887EE2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4" b="2315"/>
          <a:stretch/>
        </p:blipFill>
        <p:spPr>
          <a:xfrm>
            <a:off x="3241170" y="4419050"/>
            <a:ext cx="387955" cy="288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580E41-1CCF-D64B-2574-8C086228B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969" y="2373329"/>
            <a:ext cx="549589" cy="398688"/>
          </a:xfrm>
          <a:prstGeom prst="rect">
            <a:avLst/>
          </a:prstGeom>
        </p:spPr>
      </p:pic>
      <p:pic>
        <p:nvPicPr>
          <p:cNvPr id="9" name="그림 8" descr="옷걸이, 램프, 목도리이(가) 표시된 사진&#10;&#10;자동 생성된 설명">
            <a:extLst>
              <a:ext uri="{FF2B5EF4-FFF2-40B4-BE49-F238E27FC236}">
                <a16:creationId xmlns:a16="http://schemas.microsoft.com/office/drawing/2014/main" id="{E2DA8521-4B41-23BE-6EE8-775666C95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87" y="2415685"/>
            <a:ext cx="498391" cy="288212"/>
          </a:xfrm>
          <a:prstGeom prst="rect">
            <a:avLst/>
          </a:prstGeom>
        </p:spPr>
      </p:pic>
      <p:pic>
        <p:nvPicPr>
          <p:cNvPr id="11" name="그림 10" descr="옷걸이, 선화이(가) 표시된 사진&#10;&#10;자동 생성된 설명">
            <a:extLst>
              <a:ext uri="{FF2B5EF4-FFF2-40B4-BE49-F238E27FC236}">
                <a16:creationId xmlns:a16="http://schemas.microsoft.com/office/drawing/2014/main" id="{CCE42BD2-25AD-A0CD-C591-B6BC31494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84" y="2415685"/>
            <a:ext cx="498391" cy="356421"/>
          </a:xfrm>
          <a:prstGeom prst="rect">
            <a:avLst/>
          </a:prstGeom>
        </p:spPr>
      </p:pic>
      <p:pic>
        <p:nvPicPr>
          <p:cNvPr id="15" name="그림 14" descr="운동경기, 스포츠이(가) 표시된 사진&#10;&#10;자동 생성된 설명">
            <a:extLst>
              <a:ext uri="{FF2B5EF4-FFF2-40B4-BE49-F238E27FC236}">
                <a16:creationId xmlns:a16="http://schemas.microsoft.com/office/drawing/2014/main" id="{1DDF6600-3484-8E19-ACB4-382DD78B59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38" y="4316285"/>
            <a:ext cx="455624" cy="430239"/>
          </a:xfrm>
          <a:prstGeom prst="rect">
            <a:avLst/>
          </a:prstGeom>
        </p:spPr>
      </p:pic>
      <p:pic>
        <p:nvPicPr>
          <p:cNvPr id="17" name="그림 16" descr="옷걸이, 목도리, 램프이(가) 표시된 사진&#10;&#10;자동 생성된 설명">
            <a:extLst>
              <a:ext uri="{FF2B5EF4-FFF2-40B4-BE49-F238E27FC236}">
                <a16:creationId xmlns:a16="http://schemas.microsoft.com/office/drawing/2014/main" id="{DAE70F45-9208-7819-7847-D5D12E5D0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17" y="4411192"/>
            <a:ext cx="548041" cy="3039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4FE83D-3395-F0E5-0A82-2C1E46B6D4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84" y="4260007"/>
            <a:ext cx="578514" cy="471541"/>
          </a:xfrm>
          <a:prstGeom prst="rect">
            <a:avLst/>
          </a:prstGeom>
        </p:spPr>
      </p:pic>
      <p:sp>
        <p:nvSpPr>
          <p:cNvPr id="22" name="별: 꼭짓점 6개 21">
            <a:extLst>
              <a:ext uri="{FF2B5EF4-FFF2-40B4-BE49-F238E27FC236}">
                <a16:creationId xmlns:a16="http://schemas.microsoft.com/office/drawing/2014/main" id="{00035BE6-1177-9354-1FA6-597B65392C3D}"/>
              </a:ext>
            </a:extLst>
          </p:cNvPr>
          <p:cNvSpPr/>
          <p:nvPr/>
        </p:nvSpPr>
        <p:spPr>
          <a:xfrm>
            <a:off x="6068068" y="3620588"/>
            <a:ext cx="267303" cy="230036"/>
          </a:xfrm>
          <a:prstGeom prst="star6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별: 꼭짓점 6개 23">
            <a:extLst>
              <a:ext uri="{FF2B5EF4-FFF2-40B4-BE49-F238E27FC236}">
                <a16:creationId xmlns:a16="http://schemas.microsoft.com/office/drawing/2014/main" id="{B8758F0E-DAFE-EB76-49BE-92E9812F6666}"/>
              </a:ext>
            </a:extLst>
          </p:cNvPr>
          <p:cNvSpPr/>
          <p:nvPr/>
        </p:nvSpPr>
        <p:spPr>
          <a:xfrm>
            <a:off x="4414743" y="1662983"/>
            <a:ext cx="267303" cy="230036"/>
          </a:xfrm>
          <a:prstGeom prst="star6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163F88-07D3-2C44-1289-7A7BEE10F822}"/>
              </a:ext>
            </a:extLst>
          </p:cNvPr>
          <p:cNvSpPr/>
          <p:nvPr/>
        </p:nvSpPr>
        <p:spPr>
          <a:xfrm>
            <a:off x="2772330" y="1940815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96B96B-D143-7FB1-1A3D-419EAD0B3781}"/>
              </a:ext>
            </a:extLst>
          </p:cNvPr>
          <p:cNvSpPr/>
          <p:nvPr/>
        </p:nvSpPr>
        <p:spPr>
          <a:xfrm>
            <a:off x="6001398" y="3886493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6E301A-59FF-6CF7-F2B8-9E1EC6DAF544}"/>
              </a:ext>
            </a:extLst>
          </p:cNvPr>
          <p:cNvSpPr/>
          <p:nvPr/>
        </p:nvSpPr>
        <p:spPr>
          <a:xfrm>
            <a:off x="7643811" y="3886492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EA71F-0550-18E7-81BC-1DAA9881AAFF}"/>
              </a:ext>
            </a:extLst>
          </p:cNvPr>
          <p:cNvSpPr/>
          <p:nvPr/>
        </p:nvSpPr>
        <p:spPr>
          <a:xfrm>
            <a:off x="6001398" y="1938488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C042B8-35C2-5FA1-C208-826960C1DC56}"/>
              </a:ext>
            </a:extLst>
          </p:cNvPr>
          <p:cNvSpPr/>
          <p:nvPr/>
        </p:nvSpPr>
        <p:spPr>
          <a:xfrm>
            <a:off x="7643811" y="1938488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55EBFA-62B3-753A-B5DD-336CA061B6DB}"/>
              </a:ext>
            </a:extLst>
          </p:cNvPr>
          <p:cNvSpPr/>
          <p:nvPr/>
        </p:nvSpPr>
        <p:spPr>
          <a:xfrm>
            <a:off x="2814906" y="388649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23596E-A021-7BC0-8FBB-99DC5FA7CACE}"/>
              </a:ext>
            </a:extLst>
          </p:cNvPr>
          <p:cNvSpPr/>
          <p:nvPr/>
        </p:nvSpPr>
        <p:spPr>
          <a:xfrm>
            <a:off x="4414743" y="388649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340A86-177C-B274-01DF-E73557703657}"/>
              </a:ext>
            </a:extLst>
          </p:cNvPr>
          <p:cNvSpPr/>
          <p:nvPr/>
        </p:nvSpPr>
        <p:spPr>
          <a:xfrm>
            <a:off x="4414743" y="194081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C190D4-60BC-D2EA-4B6A-7E8592036128}"/>
              </a:ext>
            </a:extLst>
          </p:cNvPr>
          <p:cNvSpPr txBox="1"/>
          <p:nvPr/>
        </p:nvSpPr>
        <p:spPr>
          <a:xfrm>
            <a:off x="7922834" y="1376761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(24/40)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별: 꼭짓점 6개 19">
            <a:extLst>
              <a:ext uri="{FF2B5EF4-FFF2-40B4-BE49-F238E27FC236}">
                <a16:creationId xmlns:a16="http://schemas.microsoft.com/office/drawing/2014/main" id="{5910FA2E-76C9-C5B9-5A47-4F38415EFA63}"/>
              </a:ext>
            </a:extLst>
          </p:cNvPr>
          <p:cNvSpPr/>
          <p:nvPr/>
        </p:nvSpPr>
        <p:spPr>
          <a:xfrm>
            <a:off x="7643811" y="1631075"/>
            <a:ext cx="267303" cy="230036"/>
          </a:xfrm>
          <a:prstGeom prst="star6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40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옷걸이, 잔디깎는기계이(가) 표시된 사진&#10;&#10;자동 생성된 설명">
            <a:extLst>
              <a:ext uri="{FF2B5EF4-FFF2-40B4-BE49-F238E27FC236}">
                <a16:creationId xmlns:a16="http://schemas.microsoft.com/office/drawing/2014/main" id="{6B617E55-4F33-6F11-EA5E-3E305639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00" y="2280530"/>
            <a:ext cx="588946" cy="5940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C1499F-4FB0-FA12-83C1-E8FE8C06C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85" y="4224953"/>
            <a:ext cx="659371" cy="461183"/>
          </a:xfrm>
          <a:prstGeom prst="rect">
            <a:avLst/>
          </a:prstGeom>
        </p:spPr>
      </p:pic>
      <p:pic>
        <p:nvPicPr>
          <p:cNvPr id="11" name="그림 10" descr="운동경기, 스포츠, 테이블이(가) 표시된 사진&#10;&#10;자동 생성된 설명">
            <a:extLst>
              <a:ext uri="{FF2B5EF4-FFF2-40B4-BE49-F238E27FC236}">
                <a16:creationId xmlns:a16="http://schemas.microsoft.com/office/drawing/2014/main" id="{BDE5C713-780C-ECC6-8993-55711F4FB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33" y="4247853"/>
            <a:ext cx="483572" cy="461183"/>
          </a:xfrm>
          <a:prstGeom prst="rect">
            <a:avLst/>
          </a:prstGeom>
        </p:spPr>
      </p:pic>
      <p:pic>
        <p:nvPicPr>
          <p:cNvPr id="13" name="그림 12" descr="무기이(가) 표시된 사진&#10;&#10;자동 생성된 설명">
            <a:extLst>
              <a:ext uri="{FF2B5EF4-FFF2-40B4-BE49-F238E27FC236}">
                <a16:creationId xmlns:a16="http://schemas.microsoft.com/office/drawing/2014/main" id="{031C689B-4C08-A97A-BFB3-1E22F190AA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75" y="2269119"/>
            <a:ext cx="875241" cy="5226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B32BCF-7D11-7821-CE3A-F315BD2B0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09" y="4252419"/>
            <a:ext cx="583883" cy="523993"/>
          </a:xfrm>
          <a:prstGeom prst="rect">
            <a:avLst/>
          </a:prstGeom>
        </p:spPr>
      </p:pic>
      <p:pic>
        <p:nvPicPr>
          <p:cNvPr id="17" name="그림 16" descr="옷걸이이(가) 표시된 사진&#10;&#10;자동 생성된 설명">
            <a:extLst>
              <a:ext uri="{FF2B5EF4-FFF2-40B4-BE49-F238E27FC236}">
                <a16:creationId xmlns:a16="http://schemas.microsoft.com/office/drawing/2014/main" id="{E3CE8FF8-9717-A91D-482D-4792891473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88" y="4216279"/>
            <a:ext cx="846551" cy="5940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DB245F-0D39-F798-D5BB-7B8D4B4AD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53" y="2307710"/>
            <a:ext cx="662110" cy="5396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3A3B87-B443-F3F4-BAB0-B922DEE4568D}"/>
              </a:ext>
            </a:extLst>
          </p:cNvPr>
          <p:cNvSpPr/>
          <p:nvPr/>
        </p:nvSpPr>
        <p:spPr>
          <a:xfrm>
            <a:off x="2772330" y="1940815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6D9A16-DD1A-7853-E8C1-B3B2FECBF4E2}"/>
              </a:ext>
            </a:extLst>
          </p:cNvPr>
          <p:cNvSpPr/>
          <p:nvPr/>
        </p:nvSpPr>
        <p:spPr>
          <a:xfrm>
            <a:off x="6001398" y="3886493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0F8394-7210-8C83-6FDD-3ECFAA402724}"/>
              </a:ext>
            </a:extLst>
          </p:cNvPr>
          <p:cNvSpPr/>
          <p:nvPr/>
        </p:nvSpPr>
        <p:spPr>
          <a:xfrm>
            <a:off x="7643811" y="3886492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A9D182-3321-57A7-877E-7F17C9C9F9B2}"/>
              </a:ext>
            </a:extLst>
          </p:cNvPr>
          <p:cNvSpPr/>
          <p:nvPr/>
        </p:nvSpPr>
        <p:spPr>
          <a:xfrm>
            <a:off x="6001398" y="1938488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46761D-8E0D-4D67-5523-6C1A556CFFEA}"/>
              </a:ext>
            </a:extLst>
          </p:cNvPr>
          <p:cNvSpPr/>
          <p:nvPr/>
        </p:nvSpPr>
        <p:spPr>
          <a:xfrm>
            <a:off x="7643811" y="1938488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35E1A2-7DE9-96C8-4C98-8F736A2F6AAA}"/>
              </a:ext>
            </a:extLst>
          </p:cNvPr>
          <p:cNvSpPr/>
          <p:nvPr/>
        </p:nvSpPr>
        <p:spPr>
          <a:xfrm>
            <a:off x="2814906" y="388649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E015A5-CD09-9B3A-7D16-478EF837F204}"/>
              </a:ext>
            </a:extLst>
          </p:cNvPr>
          <p:cNvSpPr/>
          <p:nvPr/>
        </p:nvSpPr>
        <p:spPr>
          <a:xfrm>
            <a:off x="4414743" y="388649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FD7729-D1E2-3248-BF77-4ECB11512851}"/>
              </a:ext>
            </a:extLst>
          </p:cNvPr>
          <p:cNvSpPr/>
          <p:nvPr/>
        </p:nvSpPr>
        <p:spPr>
          <a:xfrm>
            <a:off x="4414743" y="1940814"/>
            <a:ext cx="1183907" cy="118390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AFC27-01F6-E05F-6308-50F88E5B9612}"/>
              </a:ext>
            </a:extLst>
          </p:cNvPr>
          <p:cNvSpPr txBox="1"/>
          <p:nvPr/>
        </p:nvSpPr>
        <p:spPr>
          <a:xfrm>
            <a:off x="7922834" y="137676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(32/40)</a:t>
            </a:r>
            <a:endParaRPr lang="ko-KR" altLang="en-US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별: 꼭짓점 6개 20">
            <a:extLst>
              <a:ext uri="{FF2B5EF4-FFF2-40B4-BE49-F238E27FC236}">
                <a16:creationId xmlns:a16="http://schemas.microsoft.com/office/drawing/2014/main" id="{48A145C1-3A4F-9520-816A-60464F95A62A}"/>
              </a:ext>
            </a:extLst>
          </p:cNvPr>
          <p:cNvSpPr/>
          <p:nvPr/>
        </p:nvSpPr>
        <p:spPr>
          <a:xfrm>
            <a:off x="2681254" y="1631075"/>
            <a:ext cx="267303" cy="230036"/>
          </a:xfrm>
          <a:prstGeom prst="star6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1CBB645-262B-B0B9-5354-4877578C2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87" y="2269652"/>
            <a:ext cx="760128" cy="617658"/>
          </a:xfrm>
          <a:prstGeom prst="rect">
            <a:avLst/>
          </a:prstGeom>
        </p:spPr>
      </p:pic>
      <p:sp>
        <p:nvSpPr>
          <p:cNvPr id="23" name="별: 꼭짓점 6개 22">
            <a:extLst>
              <a:ext uri="{FF2B5EF4-FFF2-40B4-BE49-F238E27FC236}">
                <a16:creationId xmlns:a16="http://schemas.microsoft.com/office/drawing/2014/main" id="{187D696A-AC34-7A29-03DF-647FC3240062}"/>
              </a:ext>
            </a:extLst>
          </p:cNvPr>
          <p:cNvSpPr/>
          <p:nvPr/>
        </p:nvSpPr>
        <p:spPr>
          <a:xfrm>
            <a:off x="6001398" y="1588385"/>
            <a:ext cx="267303" cy="230036"/>
          </a:xfrm>
          <a:prstGeom prst="star6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227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F95F00-F47D-F2EF-E1F9-79B460CABB39}"/>
              </a:ext>
            </a:extLst>
          </p:cNvPr>
          <p:cNvSpPr/>
          <p:nvPr/>
        </p:nvSpPr>
        <p:spPr>
          <a:xfrm>
            <a:off x="1029903" y="1453415"/>
            <a:ext cx="3166712" cy="436024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92F62-0C20-3EAE-266E-F01BEC73C449}"/>
              </a:ext>
            </a:extLst>
          </p:cNvPr>
          <p:cNvSpPr txBox="1"/>
          <p:nvPr/>
        </p:nvSpPr>
        <p:spPr>
          <a:xfrm>
            <a:off x="1029903" y="635267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#1</a:t>
            </a:r>
            <a:endParaRPr lang="ko-KR" altLang="en-US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0657D-D0A3-9B8E-744E-4B26AC950E58}"/>
              </a:ext>
            </a:extLst>
          </p:cNvPr>
          <p:cNvSpPr txBox="1"/>
          <p:nvPr/>
        </p:nvSpPr>
        <p:spPr>
          <a:xfrm>
            <a:off x="4675729" y="2690336"/>
            <a:ext cx="7070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고양이 터널의 모양에서 고안해낸 디자인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고양이는 숨어 있는 걸 좋아하는 습성을 가지고 있어 적응하기 쉬울 것 같는 생각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좁은 공간을 좋아하지 않는 강아지를 위해 상단부분 조립식 창문으로 제작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반려동물 종류에 따라 다르게 사용 가능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pic>
        <p:nvPicPr>
          <p:cNvPr id="6" name="그림 5" descr="옷걸이, 선화이(가) 표시된 사진&#10;&#10;자동 생성된 설명">
            <a:extLst>
              <a:ext uri="{FF2B5EF4-FFF2-40B4-BE49-F238E27FC236}">
                <a16:creationId xmlns:a16="http://schemas.microsoft.com/office/drawing/2014/main" id="{88D70F5D-E48D-4700-D003-CA7EA3DDA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23" y="3156940"/>
            <a:ext cx="1332871" cy="9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F95F00-F47D-F2EF-E1F9-79B460CABB39}"/>
              </a:ext>
            </a:extLst>
          </p:cNvPr>
          <p:cNvSpPr/>
          <p:nvPr/>
        </p:nvSpPr>
        <p:spPr>
          <a:xfrm>
            <a:off x="1029903" y="1453415"/>
            <a:ext cx="3166712" cy="436024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운동경기, 스포츠이(가) 표시된 사진&#10;&#10;자동 생성된 설명">
            <a:extLst>
              <a:ext uri="{FF2B5EF4-FFF2-40B4-BE49-F238E27FC236}">
                <a16:creationId xmlns:a16="http://schemas.microsoft.com/office/drawing/2014/main" id="{F1457392-BFA9-DDDD-2292-E9464F4BC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88" y="3257266"/>
            <a:ext cx="796942" cy="752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A92F62-0C20-3EAE-266E-F01BEC73C449}"/>
              </a:ext>
            </a:extLst>
          </p:cNvPr>
          <p:cNvSpPr txBox="1"/>
          <p:nvPr/>
        </p:nvSpPr>
        <p:spPr>
          <a:xfrm>
            <a:off x="1029903" y="635267"/>
            <a:ext cx="73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#2</a:t>
            </a:r>
            <a:endParaRPr lang="ko-KR" altLang="en-US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0657D-D0A3-9B8E-744E-4B26AC950E58}"/>
              </a:ext>
            </a:extLst>
          </p:cNvPr>
          <p:cNvSpPr txBox="1"/>
          <p:nvPr/>
        </p:nvSpPr>
        <p:spPr>
          <a:xfrm>
            <a:off x="4675728" y="3033371"/>
            <a:ext cx="686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스크래치를 하는 고양이를 위해 측면에 스크래치하기 편하게 만든 디자인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창문을 넣을 수 있는 공간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좌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뒤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많아 갇혀 있다는 느낌을 최소화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8445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F95F00-F47D-F2EF-E1F9-79B460CABB39}"/>
              </a:ext>
            </a:extLst>
          </p:cNvPr>
          <p:cNvSpPr/>
          <p:nvPr/>
        </p:nvSpPr>
        <p:spPr>
          <a:xfrm>
            <a:off x="1029903" y="1453415"/>
            <a:ext cx="3166712" cy="436024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3E8AD8-B29F-6F27-9989-ECBB8B1BE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10" y="3312679"/>
            <a:ext cx="787294" cy="641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B8A2E-F949-7C34-0F32-1DCB7A385817}"/>
              </a:ext>
            </a:extLst>
          </p:cNvPr>
          <p:cNvSpPr txBox="1"/>
          <p:nvPr/>
        </p:nvSpPr>
        <p:spPr>
          <a:xfrm>
            <a:off x="1029903" y="635267"/>
            <a:ext cx="73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#3</a:t>
            </a:r>
            <a:endParaRPr lang="ko-KR" altLang="en-US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1F87B-F1B6-2E22-DA7B-FDA34ED5C854}"/>
              </a:ext>
            </a:extLst>
          </p:cNvPr>
          <p:cNvSpPr txBox="1"/>
          <p:nvPr/>
        </p:nvSpPr>
        <p:spPr>
          <a:xfrm>
            <a:off x="4682639" y="2413337"/>
            <a:ext cx="64794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우주선 느낌이 나는 디자인으로 판매중인 고양이 가방과 비슷한 디자인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출입할 때 개방감을 주기 위해 문이 되는 부분의 앞면은 통째로 입구로 디자인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상단에 전원버튼과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환풍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기능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바퀴를 달면 이동시키기도 편하고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가벼운 무게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조립이 불편하여 수납이 어렵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387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9C2078-0FC1-3A0A-EBE3-A7E491548D20}"/>
              </a:ext>
            </a:extLst>
          </p:cNvPr>
          <p:cNvSpPr txBox="1"/>
          <p:nvPr/>
        </p:nvSpPr>
        <p:spPr>
          <a:xfrm>
            <a:off x="735476" y="343947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1-1. </a:t>
            </a:r>
            <a:r>
              <a:rPr lang="ko-KR" altLang="en-US" sz="3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견종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61552B-013B-4113-8965-8DC0F6E78F1A}"/>
              </a:ext>
            </a:extLst>
          </p:cNvPr>
          <p:cNvSpPr/>
          <p:nvPr/>
        </p:nvSpPr>
        <p:spPr>
          <a:xfrm>
            <a:off x="1337912" y="2596414"/>
            <a:ext cx="2945330" cy="26686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29A112-C201-545D-A3D9-0A1A3C0D370C}"/>
              </a:ext>
            </a:extLst>
          </p:cNvPr>
          <p:cNvGrpSpPr/>
          <p:nvPr/>
        </p:nvGrpSpPr>
        <p:grpSpPr>
          <a:xfrm>
            <a:off x="1626670" y="2952549"/>
            <a:ext cx="2334224" cy="683394"/>
            <a:chOff x="1626670" y="1922646"/>
            <a:chExt cx="2334224" cy="683394"/>
          </a:xfrm>
        </p:grpSpPr>
        <p:sp>
          <p:nvSpPr>
            <p:cNvPr id="11" name="순서도: 수행의 시작/종료 10">
              <a:extLst>
                <a:ext uri="{FF2B5EF4-FFF2-40B4-BE49-F238E27FC236}">
                  <a16:creationId xmlns:a16="http://schemas.microsoft.com/office/drawing/2014/main" id="{9311E3AD-085A-C37E-29CE-AAEC8DAAD58D}"/>
                </a:ext>
              </a:extLst>
            </p:cNvPr>
            <p:cNvSpPr/>
            <p:nvPr/>
          </p:nvSpPr>
          <p:spPr>
            <a:xfrm>
              <a:off x="1626670" y="1922646"/>
              <a:ext cx="2334224" cy="683394"/>
            </a:xfrm>
            <a:prstGeom prst="flowChartTerminator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F8FCF8-8687-3333-D2F3-A2DA520D38FF}"/>
                </a:ext>
              </a:extLst>
            </p:cNvPr>
            <p:cNvSpPr txBox="1"/>
            <p:nvPr/>
          </p:nvSpPr>
          <p:spPr>
            <a:xfrm>
              <a:off x="2371995" y="2079677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소형견</a:t>
              </a:r>
              <a:endPara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25088F-8B7D-BC1B-5A75-E74BABF82F35}"/>
              </a:ext>
            </a:extLst>
          </p:cNvPr>
          <p:cNvSpPr txBox="1"/>
          <p:nvPr/>
        </p:nvSpPr>
        <p:spPr>
          <a:xfrm>
            <a:off x="1576836" y="3941568"/>
            <a:ext cx="24625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~10kg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미만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성견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몸무게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성견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생후 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이상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0CB94E6-3083-34F0-9DBE-45089DC82F76}"/>
              </a:ext>
            </a:extLst>
          </p:cNvPr>
          <p:cNvSpPr/>
          <p:nvPr/>
        </p:nvSpPr>
        <p:spPr>
          <a:xfrm>
            <a:off x="4572000" y="2596414"/>
            <a:ext cx="2945330" cy="26686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3677FC3F-E3CB-96AA-6553-66315C1F5D48}"/>
              </a:ext>
            </a:extLst>
          </p:cNvPr>
          <p:cNvSpPr/>
          <p:nvPr/>
        </p:nvSpPr>
        <p:spPr>
          <a:xfrm>
            <a:off x="4860758" y="2952549"/>
            <a:ext cx="2334224" cy="683394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ABF3B-0B86-460C-5679-A15EB329C6D2}"/>
              </a:ext>
            </a:extLst>
          </p:cNvPr>
          <p:cNvSpPr txBox="1"/>
          <p:nvPr/>
        </p:nvSpPr>
        <p:spPr>
          <a:xfrm>
            <a:off x="5606083" y="310958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중형견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6EEC07-3FC2-9BDD-EED3-4977541F281A}"/>
              </a:ext>
            </a:extLst>
          </p:cNvPr>
          <p:cNvSpPr/>
          <p:nvPr/>
        </p:nvSpPr>
        <p:spPr>
          <a:xfrm>
            <a:off x="7806088" y="2596414"/>
            <a:ext cx="2945330" cy="26686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7" name="순서도: 수행의 시작/종료 26">
            <a:extLst>
              <a:ext uri="{FF2B5EF4-FFF2-40B4-BE49-F238E27FC236}">
                <a16:creationId xmlns:a16="http://schemas.microsoft.com/office/drawing/2014/main" id="{04CC6DC7-6674-613C-5D2E-E73A573B4193}"/>
              </a:ext>
            </a:extLst>
          </p:cNvPr>
          <p:cNvSpPr/>
          <p:nvPr/>
        </p:nvSpPr>
        <p:spPr>
          <a:xfrm>
            <a:off x="8094846" y="2952549"/>
            <a:ext cx="2334224" cy="683394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73FB4-2F91-8D22-5B2E-7EE8D9F9E53D}"/>
              </a:ext>
            </a:extLst>
          </p:cNvPr>
          <p:cNvSpPr txBox="1"/>
          <p:nvPr/>
        </p:nvSpPr>
        <p:spPr>
          <a:xfrm>
            <a:off x="8840171" y="310958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대형견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621080-905F-C566-5AA9-E95B0E9623EE}"/>
              </a:ext>
            </a:extLst>
          </p:cNvPr>
          <p:cNvSpPr txBox="1"/>
          <p:nvPr/>
        </p:nvSpPr>
        <p:spPr>
          <a:xfrm>
            <a:off x="4813396" y="3941568"/>
            <a:ext cx="24625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10kg ~ 25kg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미만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성견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몸무게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성견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생후 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이상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7990C2-A369-B7ED-B06E-D22ECB15200E}"/>
              </a:ext>
            </a:extLst>
          </p:cNvPr>
          <p:cNvSpPr txBox="1"/>
          <p:nvPr/>
        </p:nvSpPr>
        <p:spPr>
          <a:xfrm>
            <a:off x="8030690" y="3941568"/>
            <a:ext cx="24625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25kg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이상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* 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성견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몸무게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성견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: 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생후 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이상</a:t>
            </a: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40" name="순서도: 수행의 시작/종료 39">
            <a:extLst>
              <a:ext uri="{FF2B5EF4-FFF2-40B4-BE49-F238E27FC236}">
                <a16:creationId xmlns:a16="http://schemas.microsoft.com/office/drawing/2014/main" id="{2861E950-ED3A-042C-6CE3-AE4176A2FA49}"/>
              </a:ext>
            </a:extLst>
          </p:cNvPr>
          <p:cNvSpPr/>
          <p:nvPr/>
        </p:nvSpPr>
        <p:spPr>
          <a:xfrm>
            <a:off x="2454592" y="2670366"/>
            <a:ext cx="707021" cy="206996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3" name="순서도: 수행의 시작/종료 42">
            <a:extLst>
              <a:ext uri="{FF2B5EF4-FFF2-40B4-BE49-F238E27FC236}">
                <a16:creationId xmlns:a16="http://schemas.microsoft.com/office/drawing/2014/main" id="{FD7A3CF6-C8E7-ECCF-2D6C-0F7C75FE2950}"/>
              </a:ext>
            </a:extLst>
          </p:cNvPr>
          <p:cNvSpPr/>
          <p:nvPr/>
        </p:nvSpPr>
        <p:spPr>
          <a:xfrm>
            <a:off x="5691152" y="2676349"/>
            <a:ext cx="707021" cy="206996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C9FF9D55-9F9D-BAD5-5A58-584929C1C496}"/>
              </a:ext>
            </a:extLst>
          </p:cNvPr>
          <p:cNvSpPr/>
          <p:nvPr/>
        </p:nvSpPr>
        <p:spPr>
          <a:xfrm>
            <a:off x="8908446" y="2664637"/>
            <a:ext cx="707021" cy="206996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366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F95F00-F47D-F2EF-E1F9-79B460CABB39}"/>
              </a:ext>
            </a:extLst>
          </p:cNvPr>
          <p:cNvSpPr/>
          <p:nvPr/>
        </p:nvSpPr>
        <p:spPr>
          <a:xfrm>
            <a:off x="1029903" y="1453415"/>
            <a:ext cx="3166712" cy="436024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DDD08-96BE-6550-1CE5-9BE87E696804}"/>
              </a:ext>
            </a:extLst>
          </p:cNvPr>
          <p:cNvSpPr txBox="1"/>
          <p:nvPr/>
        </p:nvSpPr>
        <p:spPr>
          <a:xfrm>
            <a:off x="1029903" y="635267"/>
            <a:ext cx="740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#4</a:t>
            </a:r>
            <a:endParaRPr lang="ko-KR" altLang="en-US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7F9ED-B02A-A11C-56F2-6C0915C7EF7B}"/>
              </a:ext>
            </a:extLst>
          </p:cNvPr>
          <p:cNvSpPr txBox="1"/>
          <p:nvPr/>
        </p:nvSpPr>
        <p:spPr>
          <a:xfrm>
            <a:off x="4640103" y="2828835"/>
            <a:ext cx="6617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고양이와 강아지 모양으로 디자인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#2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와 마찬가지로 창을 낼 수 있는 공간이 많아 갇혀 있다는 느낌을 최소화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귀 부분에 전원을 포함한 조작 버튼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또는 손잡이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2BAF8-2417-BA52-9191-51A3C7752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56" y="3229398"/>
            <a:ext cx="1114205" cy="80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34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F95F00-F47D-F2EF-E1F9-79B460CABB39}"/>
              </a:ext>
            </a:extLst>
          </p:cNvPr>
          <p:cNvSpPr/>
          <p:nvPr/>
        </p:nvSpPr>
        <p:spPr>
          <a:xfrm>
            <a:off x="1029903" y="1453415"/>
            <a:ext cx="3166712" cy="436024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EF0AD9-10D3-45CD-4887-97B56EC6B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36" y="3273793"/>
            <a:ext cx="885446" cy="719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AFE20E-8F94-6898-175F-076502918B15}"/>
              </a:ext>
            </a:extLst>
          </p:cNvPr>
          <p:cNvSpPr txBox="1"/>
          <p:nvPr/>
        </p:nvSpPr>
        <p:spPr>
          <a:xfrm>
            <a:off x="1029903" y="635267"/>
            <a:ext cx="73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#5</a:t>
            </a:r>
            <a:endParaRPr lang="ko-KR" altLang="en-US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18715-CCDC-2EC7-B584-BE34CDA3FD23}"/>
              </a:ext>
            </a:extLst>
          </p:cNvPr>
          <p:cNvSpPr txBox="1"/>
          <p:nvPr/>
        </p:nvSpPr>
        <p:spPr>
          <a:xfrm>
            <a:off x="4640103" y="2894873"/>
            <a:ext cx="6617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수납하기 편하도록 한쪽 모서리 부분을 둥글게 깎은 디자인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상단측에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기능적인 요소와 전원버튼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우측 위쪽과 좌측 벽면 모두를 창으로 만들어 </a:t>
            </a:r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개방감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균형감각이 좋은 고양이가 우측 상단 끝에 서 중심잡기를 할 수도 있다 생각</a:t>
            </a:r>
            <a:r>
              <a: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03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닥, 실내, 개, 포유류이(가) 표시된 사진&#10;&#10;자동 생성된 설명">
            <a:extLst>
              <a:ext uri="{FF2B5EF4-FFF2-40B4-BE49-F238E27FC236}">
                <a16:creationId xmlns:a16="http://schemas.microsoft.com/office/drawing/2014/main" id="{F863D8C7-6111-69B0-FB65-D4671183B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85" y="1830250"/>
            <a:ext cx="2327851" cy="2095066"/>
          </a:xfrm>
          <a:prstGeom prst="rect">
            <a:avLst/>
          </a:prstGeom>
        </p:spPr>
      </p:pic>
      <p:pic>
        <p:nvPicPr>
          <p:cNvPr id="7" name="그림 6" descr="개, 포유류, 갈색이(가) 표시된 사진&#10;&#10;자동 생성된 설명">
            <a:extLst>
              <a:ext uri="{FF2B5EF4-FFF2-40B4-BE49-F238E27FC236}">
                <a16:creationId xmlns:a16="http://schemas.microsoft.com/office/drawing/2014/main" id="{7EE4230C-2901-2565-D57E-FF383E37D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11" y="1720087"/>
            <a:ext cx="1506599" cy="2195098"/>
          </a:xfrm>
          <a:prstGeom prst="rect">
            <a:avLst/>
          </a:prstGeom>
        </p:spPr>
      </p:pic>
      <p:pic>
        <p:nvPicPr>
          <p:cNvPr id="10" name="그림 9" descr="개, 갈색, 포유류이(가) 표시된 사진&#10;&#10;자동 생성된 설명">
            <a:extLst>
              <a:ext uri="{FF2B5EF4-FFF2-40B4-BE49-F238E27FC236}">
                <a16:creationId xmlns:a16="http://schemas.microsoft.com/office/drawing/2014/main" id="{62CF2F85-F9E9-A566-BC4B-5A334799C0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5612" r="6864" b="6905"/>
          <a:stretch/>
        </p:blipFill>
        <p:spPr>
          <a:xfrm>
            <a:off x="6321231" y="1770807"/>
            <a:ext cx="2327851" cy="1708698"/>
          </a:xfrm>
          <a:prstGeom prst="rect">
            <a:avLst/>
          </a:prstGeom>
        </p:spPr>
      </p:pic>
      <p:pic>
        <p:nvPicPr>
          <p:cNvPr id="14" name="그림 13" descr="개, 검은색, 포유류이(가) 표시된 사진&#10;&#10;자동 생성된 설명">
            <a:extLst>
              <a:ext uri="{FF2B5EF4-FFF2-40B4-BE49-F238E27FC236}">
                <a16:creationId xmlns:a16="http://schemas.microsoft.com/office/drawing/2014/main" id="{80CEBB37-0498-86E9-4DF6-21AE0B7C5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09" y="4214983"/>
            <a:ext cx="2139339" cy="2139339"/>
          </a:xfrm>
          <a:prstGeom prst="rect">
            <a:avLst/>
          </a:prstGeom>
        </p:spPr>
      </p:pic>
      <p:pic>
        <p:nvPicPr>
          <p:cNvPr id="18" name="그림 17" descr="실내, 개, 놓은, 갈색이(가) 표시된 사진&#10;&#10;자동 생성된 설명">
            <a:extLst>
              <a:ext uri="{FF2B5EF4-FFF2-40B4-BE49-F238E27FC236}">
                <a16:creationId xmlns:a16="http://schemas.microsoft.com/office/drawing/2014/main" id="{3DE79DBC-5B31-4369-A717-3649F05A7E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4248" r="5273" b="5197"/>
          <a:stretch/>
        </p:blipFill>
        <p:spPr>
          <a:xfrm>
            <a:off x="8957577" y="1686592"/>
            <a:ext cx="2206410" cy="2220738"/>
          </a:xfrm>
          <a:prstGeom prst="rect">
            <a:avLst/>
          </a:prstGeom>
        </p:spPr>
      </p:pic>
      <p:pic>
        <p:nvPicPr>
          <p:cNvPr id="22" name="그림 21" descr="잔디, 개, 실외, 포유류이(가) 표시된 사진&#10;&#10;자동 생성된 설명">
            <a:extLst>
              <a:ext uri="{FF2B5EF4-FFF2-40B4-BE49-F238E27FC236}">
                <a16:creationId xmlns:a16="http://schemas.microsoft.com/office/drawing/2014/main" id="{763BCC5F-A953-2CCB-3F6D-E647B37E37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1" r="9578"/>
          <a:stretch/>
        </p:blipFill>
        <p:spPr>
          <a:xfrm>
            <a:off x="3688873" y="4214983"/>
            <a:ext cx="2327851" cy="1997933"/>
          </a:xfrm>
          <a:prstGeom prst="rect">
            <a:avLst/>
          </a:prstGeom>
        </p:spPr>
      </p:pic>
      <p:pic>
        <p:nvPicPr>
          <p:cNvPr id="26" name="그림 25" descr="개, 앉아있는, 포유류, 실내이(가) 표시된 사진&#10;&#10;자동 생성된 설명">
            <a:extLst>
              <a:ext uri="{FF2B5EF4-FFF2-40B4-BE49-F238E27FC236}">
                <a16:creationId xmlns:a16="http://schemas.microsoft.com/office/drawing/2014/main" id="{AEFFE561-99B3-8EE8-0A6F-6124C8DD6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99" y="4180914"/>
            <a:ext cx="2206410" cy="1940343"/>
          </a:xfrm>
          <a:prstGeom prst="rect">
            <a:avLst/>
          </a:prstGeom>
        </p:spPr>
      </p:pic>
      <p:pic>
        <p:nvPicPr>
          <p:cNvPr id="30" name="그림 29" descr="대지, 개, 하얀색, 포유류이(가) 표시된 사진&#10;&#10;자동 생성된 설명">
            <a:extLst>
              <a:ext uri="{FF2B5EF4-FFF2-40B4-BE49-F238E27FC236}">
                <a16:creationId xmlns:a16="http://schemas.microsoft.com/office/drawing/2014/main" id="{A25BE903-0AC5-D191-FA7A-AD10486067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9"/>
          <a:stretch/>
        </p:blipFill>
        <p:spPr>
          <a:xfrm>
            <a:off x="8957577" y="4271929"/>
            <a:ext cx="2206410" cy="194034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358A9F-6062-EACB-1C13-EA7ED1B6221B}"/>
              </a:ext>
            </a:extLst>
          </p:cNvPr>
          <p:cNvSpPr/>
          <p:nvPr/>
        </p:nvSpPr>
        <p:spPr>
          <a:xfrm>
            <a:off x="1093285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포메라니안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8C8D91-1660-03D4-BC43-6ADAE18B64C4}"/>
              </a:ext>
            </a:extLst>
          </p:cNvPr>
          <p:cNvSpPr/>
          <p:nvPr/>
        </p:nvSpPr>
        <p:spPr>
          <a:xfrm>
            <a:off x="3688874" y="335942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푸들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84F0E7-7AB4-6A73-6CCD-470FD4E93D74}"/>
              </a:ext>
            </a:extLst>
          </p:cNvPr>
          <p:cNvSpPr/>
          <p:nvPr/>
        </p:nvSpPr>
        <p:spPr>
          <a:xfrm>
            <a:off x="6321232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요크셔테리어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0E007A-E5F9-800D-B620-24F9E87E1E9E}"/>
              </a:ext>
            </a:extLst>
          </p:cNvPr>
          <p:cNvSpPr/>
          <p:nvPr/>
        </p:nvSpPr>
        <p:spPr>
          <a:xfrm>
            <a:off x="8957578" y="3369557"/>
            <a:ext cx="2206410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치와와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F52A12-5E5D-A6E5-9FDC-8ECAA04AE091}"/>
              </a:ext>
            </a:extLst>
          </p:cNvPr>
          <p:cNvSpPr/>
          <p:nvPr/>
        </p:nvSpPr>
        <p:spPr>
          <a:xfrm>
            <a:off x="974197" y="5958294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닥스훈트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FB6D45-BAF7-D867-6B1A-A8D42EC46BE1}"/>
              </a:ext>
            </a:extLst>
          </p:cNvPr>
          <p:cNvSpPr/>
          <p:nvPr/>
        </p:nvSpPr>
        <p:spPr>
          <a:xfrm>
            <a:off x="3688874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페키니즈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1A4CCF-D0A9-25F8-28BA-FD990C85CB38}"/>
              </a:ext>
            </a:extLst>
          </p:cNvPr>
          <p:cNvSpPr/>
          <p:nvPr/>
        </p:nvSpPr>
        <p:spPr>
          <a:xfrm>
            <a:off x="6291807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79FE7C-B9C5-C9F2-5869-75E4AECEEBB5}"/>
              </a:ext>
            </a:extLst>
          </p:cNvPr>
          <p:cNvSpPr/>
          <p:nvPr/>
        </p:nvSpPr>
        <p:spPr>
          <a:xfrm>
            <a:off x="8940704" y="5934394"/>
            <a:ext cx="2223283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말티즈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F0033D1-B51E-B6A6-1267-770EAA519FE3}"/>
              </a:ext>
            </a:extLst>
          </p:cNvPr>
          <p:cNvGrpSpPr/>
          <p:nvPr/>
        </p:nvGrpSpPr>
        <p:grpSpPr>
          <a:xfrm>
            <a:off x="1093285" y="1266881"/>
            <a:ext cx="1721227" cy="503926"/>
            <a:chOff x="872886" y="1182666"/>
            <a:chExt cx="1721227" cy="503926"/>
          </a:xfrm>
        </p:grpSpPr>
        <p:sp>
          <p:nvSpPr>
            <p:cNvPr id="51" name="순서도: 수행의 시작/종료 50">
              <a:extLst>
                <a:ext uri="{FF2B5EF4-FFF2-40B4-BE49-F238E27FC236}">
                  <a16:creationId xmlns:a16="http://schemas.microsoft.com/office/drawing/2014/main" id="{1224DDA9-426E-39B6-4E50-C8070A763DB3}"/>
                </a:ext>
              </a:extLst>
            </p:cNvPr>
            <p:cNvSpPr/>
            <p:nvPr/>
          </p:nvSpPr>
          <p:spPr>
            <a:xfrm>
              <a:off x="872886" y="1182666"/>
              <a:ext cx="1721227" cy="503926"/>
            </a:xfrm>
            <a:prstGeom prst="flowChartTerminator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9EE98E-0285-1D69-B1F0-B96D2CFC70DE}"/>
                </a:ext>
              </a:extLst>
            </p:cNvPr>
            <p:cNvSpPr txBox="1"/>
            <p:nvPr/>
          </p:nvSpPr>
          <p:spPr>
            <a:xfrm>
              <a:off x="1294917" y="1264932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소형견</a:t>
              </a:r>
              <a:endPara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E78A86F-C10F-CE95-DD87-7E42C850D478}"/>
              </a:ext>
            </a:extLst>
          </p:cNvPr>
          <p:cNvSpPr txBox="1"/>
          <p:nvPr/>
        </p:nvSpPr>
        <p:spPr>
          <a:xfrm>
            <a:off x="7488622" y="1317054"/>
            <a:ext cx="3650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성견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생후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이상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기준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몸무게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10kg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E38634-1F3E-F4D3-24A3-AC302DDAF030}"/>
              </a:ext>
            </a:extLst>
          </p:cNvPr>
          <p:cNvSpPr txBox="1"/>
          <p:nvPr/>
        </p:nvSpPr>
        <p:spPr>
          <a:xfrm>
            <a:off x="735476" y="343947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1-1. </a:t>
            </a:r>
            <a:r>
              <a:rPr lang="ko-KR" altLang="en-US" sz="3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견종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02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개, 포유류, 갈색, 태닝이(가) 표시된 사진&#10;&#10;자동 생성된 설명">
            <a:extLst>
              <a:ext uri="{FF2B5EF4-FFF2-40B4-BE49-F238E27FC236}">
                <a16:creationId xmlns:a16="http://schemas.microsoft.com/office/drawing/2014/main" id="{DFE92E06-73D3-A509-649B-BDD400FFE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3" y="4121733"/>
            <a:ext cx="2211692" cy="2211692"/>
          </a:xfrm>
          <a:prstGeom prst="rect">
            <a:avLst/>
          </a:prstGeom>
        </p:spPr>
      </p:pic>
      <p:pic>
        <p:nvPicPr>
          <p:cNvPr id="11" name="그림 10" descr="개, 눈, 실외, 서있는이(가) 표시된 사진&#10;&#10;자동 생성된 설명">
            <a:extLst>
              <a:ext uri="{FF2B5EF4-FFF2-40B4-BE49-F238E27FC236}">
                <a16:creationId xmlns:a16="http://schemas.microsoft.com/office/drawing/2014/main" id="{D4FEBF65-608B-FF2D-225F-14476D8DF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97" y="4456497"/>
            <a:ext cx="2324150" cy="2057556"/>
          </a:xfrm>
          <a:prstGeom prst="rect">
            <a:avLst/>
          </a:prstGeom>
        </p:spPr>
      </p:pic>
      <p:pic>
        <p:nvPicPr>
          <p:cNvPr id="9" name="그림 8" descr="개, 실내, 포유류이(가) 표시된 사진&#10;&#10;자동 생성된 설명">
            <a:extLst>
              <a:ext uri="{FF2B5EF4-FFF2-40B4-BE49-F238E27FC236}">
                <a16:creationId xmlns:a16="http://schemas.microsoft.com/office/drawing/2014/main" id="{F7B6C5F7-E130-EC4B-AC0C-59A652F74A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1"/>
          <a:stretch/>
        </p:blipFill>
        <p:spPr>
          <a:xfrm>
            <a:off x="8961254" y="1844221"/>
            <a:ext cx="2223282" cy="2070964"/>
          </a:xfrm>
          <a:prstGeom prst="rect">
            <a:avLst/>
          </a:prstGeom>
        </p:spPr>
      </p:pic>
      <p:pic>
        <p:nvPicPr>
          <p:cNvPr id="7" name="그림 6" descr="실외, 포유류, 하얀색, 여우이(가) 표시된 사진&#10;&#10;자동 생성된 설명">
            <a:extLst>
              <a:ext uri="{FF2B5EF4-FFF2-40B4-BE49-F238E27FC236}">
                <a16:creationId xmlns:a16="http://schemas.microsoft.com/office/drawing/2014/main" id="{A68B317C-3A70-2CAE-F2E3-5BA00A76A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3" b="5988"/>
          <a:stretch/>
        </p:blipFill>
        <p:spPr>
          <a:xfrm>
            <a:off x="6321233" y="1986409"/>
            <a:ext cx="2318975" cy="1938907"/>
          </a:xfrm>
          <a:prstGeom prst="rect">
            <a:avLst/>
          </a:prstGeom>
        </p:spPr>
      </p:pic>
      <p:pic>
        <p:nvPicPr>
          <p:cNvPr id="5" name="그림 4" descr="개, 대지, 실외, 포유류이(가) 표시된 사진&#10;&#10;자동 생성된 설명">
            <a:extLst>
              <a:ext uri="{FF2B5EF4-FFF2-40B4-BE49-F238E27FC236}">
                <a16:creationId xmlns:a16="http://schemas.microsoft.com/office/drawing/2014/main" id="{42AB805A-B2BF-2C33-19FE-A2FC1488F0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6" r="583" b="34235"/>
          <a:stretch/>
        </p:blipFill>
        <p:spPr>
          <a:xfrm>
            <a:off x="3690867" y="1986409"/>
            <a:ext cx="2323864" cy="1734906"/>
          </a:xfrm>
          <a:prstGeom prst="rect">
            <a:avLst/>
          </a:prstGeom>
        </p:spPr>
      </p:pic>
      <p:pic>
        <p:nvPicPr>
          <p:cNvPr id="3" name="그림 2" descr="대지, 실외, 개, 사람이(가) 표시된 사진&#10;&#10;자동 생성된 설명">
            <a:extLst>
              <a:ext uri="{FF2B5EF4-FFF2-40B4-BE49-F238E27FC236}">
                <a16:creationId xmlns:a16="http://schemas.microsoft.com/office/drawing/2014/main" id="{3A2119E5-5DDC-F8A5-3F29-30A51DC141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8" t="15275" r="668" b="24209"/>
          <a:stretch/>
        </p:blipFill>
        <p:spPr>
          <a:xfrm>
            <a:off x="1083660" y="1986409"/>
            <a:ext cx="2337477" cy="160177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358A9F-6062-EACB-1C13-EA7ED1B6221B}"/>
              </a:ext>
            </a:extLst>
          </p:cNvPr>
          <p:cNvSpPr/>
          <p:nvPr/>
        </p:nvSpPr>
        <p:spPr>
          <a:xfrm>
            <a:off x="1093285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시바이누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8C8D91-1660-03D4-BC43-6ADAE18B64C4}"/>
              </a:ext>
            </a:extLst>
          </p:cNvPr>
          <p:cNvSpPr/>
          <p:nvPr/>
        </p:nvSpPr>
        <p:spPr>
          <a:xfrm>
            <a:off x="3688874" y="335942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미니어처 </a:t>
            </a:r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슈나우져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84F0E7-7AB4-6A73-6CCD-470FD4E93D74}"/>
              </a:ext>
            </a:extLst>
          </p:cNvPr>
          <p:cNvSpPr/>
          <p:nvPr/>
        </p:nvSpPr>
        <p:spPr>
          <a:xfrm>
            <a:off x="6321232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제페니스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스피츠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0E007A-E5F9-800D-B620-24F9E87E1E9E}"/>
              </a:ext>
            </a:extLst>
          </p:cNvPr>
          <p:cNvSpPr/>
          <p:nvPr/>
        </p:nvSpPr>
        <p:spPr>
          <a:xfrm>
            <a:off x="8957578" y="3369557"/>
            <a:ext cx="2206410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불독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F52A12-5E5D-A6E5-9FDC-8ECAA04AE091}"/>
              </a:ext>
            </a:extLst>
          </p:cNvPr>
          <p:cNvSpPr/>
          <p:nvPr/>
        </p:nvSpPr>
        <p:spPr>
          <a:xfrm>
            <a:off x="974197" y="5958294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웰시코기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펨브로크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79FE7C-B9C5-C9F2-5869-75E4AECEEBB5}"/>
              </a:ext>
            </a:extLst>
          </p:cNvPr>
          <p:cNvSpPr/>
          <p:nvPr/>
        </p:nvSpPr>
        <p:spPr>
          <a:xfrm>
            <a:off x="8940704" y="5934394"/>
            <a:ext cx="2223283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비글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F0033D1-B51E-B6A6-1267-770EAA519FE3}"/>
              </a:ext>
            </a:extLst>
          </p:cNvPr>
          <p:cNvGrpSpPr/>
          <p:nvPr/>
        </p:nvGrpSpPr>
        <p:grpSpPr>
          <a:xfrm>
            <a:off x="1093285" y="1266881"/>
            <a:ext cx="1721227" cy="503926"/>
            <a:chOff x="872886" y="1182666"/>
            <a:chExt cx="1721227" cy="503926"/>
          </a:xfrm>
        </p:grpSpPr>
        <p:sp>
          <p:nvSpPr>
            <p:cNvPr id="51" name="순서도: 수행의 시작/종료 50">
              <a:extLst>
                <a:ext uri="{FF2B5EF4-FFF2-40B4-BE49-F238E27FC236}">
                  <a16:creationId xmlns:a16="http://schemas.microsoft.com/office/drawing/2014/main" id="{1224DDA9-426E-39B6-4E50-C8070A763DB3}"/>
                </a:ext>
              </a:extLst>
            </p:cNvPr>
            <p:cNvSpPr/>
            <p:nvPr/>
          </p:nvSpPr>
          <p:spPr>
            <a:xfrm>
              <a:off x="872886" y="1182666"/>
              <a:ext cx="1721227" cy="503926"/>
            </a:xfrm>
            <a:prstGeom prst="flowChartTerminator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9EE98E-0285-1D69-B1F0-B96D2CFC70DE}"/>
                </a:ext>
              </a:extLst>
            </p:cNvPr>
            <p:cNvSpPr txBox="1"/>
            <p:nvPr/>
          </p:nvSpPr>
          <p:spPr>
            <a:xfrm>
              <a:off x="1294917" y="1264932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중형견</a:t>
              </a:r>
              <a:endPara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E78A86F-C10F-CE95-DD87-7E42C850D478}"/>
              </a:ext>
            </a:extLst>
          </p:cNvPr>
          <p:cNvSpPr txBox="1"/>
          <p:nvPr/>
        </p:nvSpPr>
        <p:spPr>
          <a:xfrm>
            <a:off x="6849986" y="1329897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성견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생후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이상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기준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몸무게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10kg ~ 25kg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미만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E38634-1F3E-F4D3-24A3-AC302DDAF030}"/>
              </a:ext>
            </a:extLst>
          </p:cNvPr>
          <p:cNvSpPr txBox="1"/>
          <p:nvPr/>
        </p:nvSpPr>
        <p:spPr>
          <a:xfrm>
            <a:off x="735476" y="343947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1-1. </a:t>
            </a:r>
            <a:r>
              <a:rPr lang="ko-KR" altLang="en-US" sz="3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견종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3" name="그림 12" descr="개, 잔디, 실외, 하늘이(가) 표시된 사진&#10;&#10;자동 생성된 설명">
            <a:extLst>
              <a:ext uri="{FF2B5EF4-FFF2-40B4-BE49-F238E27FC236}">
                <a16:creationId xmlns:a16="http://schemas.microsoft.com/office/drawing/2014/main" id="{325BBEB2-7735-9FCA-47FA-C88265D78F4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0"/>
          <a:stretch/>
        </p:blipFill>
        <p:spPr>
          <a:xfrm>
            <a:off x="3683179" y="4477367"/>
            <a:ext cx="2331552" cy="173490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FB6D45-BAF7-D867-6B1A-A8D42EC46BE1}"/>
              </a:ext>
            </a:extLst>
          </p:cNvPr>
          <p:cNvSpPr/>
          <p:nvPr/>
        </p:nvSpPr>
        <p:spPr>
          <a:xfrm>
            <a:off x="3688874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보더콜리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15" name="그림 14" descr="개, 포유류이(가) 표시된 사진&#10;&#10;자동 생성된 설명">
            <a:extLst>
              <a:ext uri="{FF2B5EF4-FFF2-40B4-BE49-F238E27FC236}">
                <a16:creationId xmlns:a16="http://schemas.microsoft.com/office/drawing/2014/main" id="{2212EE2B-2ED3-D09F-E62F-F8CDDE8494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0" b="13012"/>
          <a:stretch/>
        </p:blipFill>
        <p:spPr>
          <a:xfrm>
            <a:off x="6300684" y="4432597"/>
            <a:ext cx="2318974" cy="205755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1A4CCF-D0A9-25F8-28BA-FD990C85CB38}"/>
              </a:ext>
            </a:extLst>
          </p:cNvPr>
          <p:cNvSpPr/>
          <p:nvPr/>
        </p:nvSpPr>
        <p:spPr>
          <a:xfrm>
            <a:off x="6291807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코카스파니엘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7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개, 하늘, 실외, 파란색이(가) 표시된 사진&#10;&#10;자동 생성된 설명">
            <a:extLst>
              <a:ext uri="{FF2B5EF4-FFF2-40B4-BE49-F238E27FC236}">
                <a16:creationId xmlns:a16="http://schemas.microsoft.com/office/drawing/2014/main" id="{EAEA65F6-1C7B-07AC-575D-B9DD38ABD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r="-3680"/>
          <a:stretch/>
        </p:blipFill>
        <p:spPr>
          <a:xfrm>
            <a:off x="6291807" y="4309988"/>
            <a:ext cx="2407359" cy="1745890"/>
          </a:xfrm>
          <a:prstGeom prst="rect">
            <a:avLst/>
          </a:prstGeom>
        </p:spPr>
      </p:pic>
      <p:pic>
        <p:nvPicPr>
          <p:cNvPr id="17" name="그림 16" descr="잔디, 개, 실외, 놓은이(가) 표시된 사진&#10;&#10;자동 생성된 설명">
            <a:extLst>
              <a:ext uri="{FF2B5EF4-FFF2-40B4-BE49-F238E27FC236}">
                <a16:creationId xmlns:a16="http://schemas.microsoft.com/office/drawing/2014/main" id="{8D0A8D01-1B63-B64F-1815-9281C300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73" y="4228878"/>
            <a:ext cx="2303755" cy="2200447"/>
          </a:xfrm>
          <a:prstGeom prst="rect">
            <a:avLst/>
          </a:prstGeom>
        </p:spPr>
      </p:pic>
      <p:pic>
        <p:nvPicPr>
          <p:cNvPr id="13" name="그림 12" descr="개, 잔디, 실외, 포유류이(가) 표시된 사진&#10;&#10;자동 생성된 설명">
            <a:extLst>
              <a:ext uri="{FF2B5EF4-FFF2-40B4-BE49-F238E27FC236}">
                <a16:creationId xmlns:a16="http://schemas.microsoft.com/office/drawing/2014/main" id="{9A568BF6-72CA-DC6E-90B8-BE0186E988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1" b="3768"/>
          <a:stretch/>
        </p:blipFill>
        <p:spPr>
          <a:xfrm>
            <a:off x="8950915" y="4505184"/>
            <a:ext cx="2213071" cy="1745889"/>
          </a:xfrm>
          <a:prstGeom prst="rect">
            <a:avLst/>
          </a:prstGeom>
        </p:spPr>
      </p:pic>
      <p:pic>
        <p:nvPicPr>
          <p:cNvPr id="7" name="그림 6" descr="개, 잔디, 실외, 나무이(가) 표시된 사진&#10;&#10;자동 생성된 설명">
            <a:extLst>
              <a:ext uri="{FF2B5EF4-FFF2-40B4-BE49-F238E27FC236}">
                <a16:creationId xmlns:a16="http://schemas.microsoft.com/office/drawing/2014/main" id="{E6148EF4-167D-2BAD-3BE8-4642BE3C91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3"/>
          <a:stretch/>
        </p:blipFill>
        <p:spPr>
          <a:xfrm>
            <a:off x="6334845" y="2003096"/>
            <a:ext cx="2294438" cy="1922220"/>
          </a:xfrm>
          <a:prstGeom prst="rect">
            <a:avLst/>
          </a:prstGeom>
        </p:spPr>
      </p:pic>
      <p:pic>
        <p:nvPicPr>
          <p:cNvPr id="5" name="그림 4" descr="개, 포유류이(가) 표시된 사진&#10;&#10;자동 생성된 설명">
            <a:extLst>
              <a:ext uri="{FF2B5EF4-FFF2-40B4-BE49-F238E27FC236}">
                <a16:creationId xmlns:a16="http://schemas.microsoft.com/office/drawing/2014/main" id="{C8426AE0-18A8-F3D1-A0E4-8D0D87AE7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74" y="1691045"/>
            <a:ext cx="2323863" cy="2219654"/>
          </a:xfrm>
          <a:prstGeom prst="rect">
            <a:avLst/>
          </a:prstGeom>
        </p:spPr>
      </p:pic>
      <p:pic>
        <p:nvPicPr>
          <p:cNvPr id="3" name="그림 2" descr="잔디, 실외, 개, 놓은이(가) 표시된 사진&#10;&#10;자동 생성된 설명">
            <a:extLst>
              <a:ext uri="{FF2B5EF4-FFF2-40B4-BE49-F238E27FC236}">
                <a16:creationId xmlns:a16="http://schemas.microsoft.com/office/drawing/2014/main" id="{42F588D9-0D88-A203-738F-416FDDF47B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3"/>
          <a:stretch/>
        </p:blipFill>
        <p:spPr>
          <a:xfrm>
            <a:off x="1093285" y="1926806"/>
            <a:ext cx="2327851" cy="187697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358A9F-6062-EACB-1C13-EA7ED1B6221B}"/>
              </a:ext>
            </a:extLst>
          </p:cNvPr>
          <p:cNvSpPr/>
          <p:nvPr/>
        </p:nvSpPr>
        <p:spPr>
          <a:xfrm>
            <a:off x="1093285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말라뮤트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8C8D91-1660-03D4-BC43-6ADAE18B64C4}"/>
              </a:ext>
            </a:extLst>
          </p:cNvPr>
          <p:cNvSpPr/>
          <p:nvPr/>
        </p:nvSpPr>
        <p:spPr>
          <a:xfrm>
            <a:off x="3688874" y="335942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도베르만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F52A12-5E5D-A6E5-9FDC-8ECAA04AE091}"/>
              </a:ext>
            </a:extLst>
          </p:cNvPr>
          <p:cNvSpPr/>
          <p:nvPr/>
        </p:nvSpPr>
        <p:spPr>
          <a:xfrm>
            <a:off x="974197" y="5958294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사모예드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FB6D45-BAF7-D867-6B1A-A8D42EC46BE1}"/>
              </a:ext>
            </a:extLst>
          </p:cNvPr>
          <p:cNvSpPr/>
          <p:nvPr/>
        </p:nvSpPr>
        <p:spPr>
          <a:xfrm>
            <a:off x="3688874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셰퍼드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1A4CCF-D0A9-25F8-28BA-FD990C85CB38}"/>
              </a:ext>
            </a:extLst>
          </p:cNvPr>
          <p:cNvSpPr/>
          <p:nvPr/>
        </p:nvSpPr>
        <p:spPr>
          <a:xfrm>
            <a:off x="6291807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허스키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79FE7C-B9C5-C9F2-5869-75E4AECEEBB5}"/>
              </a:ext>
            </a:extLst>
          </p:cNvPr>
          <p:cNvSpPr/>
          <p:nvPr/>
        </p:nvSpPr>
        <p:spPr>
          <a:xfrm>
            <a:off x="8940704" y="5934394"/>
            <a:ext cx="2223283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골든 </a:t>
            </a:r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리트리버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F0033D1-B51E-B6A6-1267-770EAA519FE3}"/>
              </a:ext>
            </a:extLst>
          </p:cNvPr>
          <p:cNvGrpSpPr/>
          <p:nvPr/>
        </p:nvGrpSpPr>
        <p:grpSpPr>
          <a:xfrm>
            <a:off x="1093285" y="1266881"/>
            <a:ext cx="1721227" cy="503926"/>
            <a:chOff x="872886" y="1182666"/>
            <a:chExt cx="1721227" cy="503926"/>
          </a:xfrm>
        </p:grpSpPr>
        <p:sp>
          <p:nvSpPr>
            <p:cNvPr id="51" name="순서도: 수행의 시작/종료 50">
              <a:extLst>
                <a:ext uri="{FF2B5EF4-FFF2-40B4-BE49-F238E27FC236}">
                  <a16:creationId xmlns:a16="http://schemas.microsoft.com/office/drawing/2014/main" id="{1224DDA9-426E-39B6-4E50-C8070A763DB3}"/>
                </a:ext>
              </a:extLst>
            </p:cNvPr>
            <p:cNvSpPr/>
            <p:nvPr/>
          </p:nvSpPr>
          <p:spPr>
            <a:xfrm>
              <a:off x="872886" y="1182666"/>
              <a:ext cx="1721227" cy="503926"/>
            </a:xfrm>
            <a:prstGeom prst="flowChartTerminator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9EE98E-0285-1D69-B1F0-B96D2CFC70DE}"/>
                </a:ext>
              </a:extLst>
            </p:cNvPr>
            <p:cNvSpPr txBox="1"/>
            <p:nvPr/>
          </p:nvSpPr>
          <p:spPr>
            <a:xfrm>
              <a:off x="1294917" y="1255307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대형견</a:t>
              </a:r>
              <a:endPara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E78A86F-C10F-CE95-DD87-7E42C850D478}"/>
              </a:ext>
            </a:extLst>
          </p:cNvPr>
          <p:cNvSpPr txBox="1"/>
          <p:nvPr/>
        </p:nvSpPr>
        <p:spPr>
          <a:xfrm>
            <a:off x="7330886" y="1329897"/>
            <a:ext cx="3833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성견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생후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년 이상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기준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몸무게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~ 25kg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이상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E38634-1F3E-F4D3-24A3-AC302DDAF030}"/>
              </a:ext>
            </a:extLst>
          </p:cNvPr>
          <p:cNvSpPr txBox="1"/>
          <p:nvPr/>
        </p:nvSpPr>
        <p:spPr>
          <a:xfrm>
            <a:off x="735476" y="343947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1-1. </a:t>
            </a:r>
            <a:r>
              <a:rPr lang="ko-KR" altLang="en-US" sz="3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견종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84F0E7-7AB4-6A73-6CCD-470FD4E93D74}"/>
              </a:ext>
            </a:extLst>
          </p:cNvPr>
          <p:cNvSpPr/>
          <p:nvPr/>
        </p:nvSpPr>
        <p:spPr>
          <a:xfrm>
            <a:off x="6321232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롯트와일러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0E007A-E5F9-800D-B620-24F9E87E1E9E}"/>
              </a:ext>
            </a:extLst>
          </p:cNvPr>
          <p:cNvSpPr/>
          <p:nvPr/>
        </p:nvSpPr>
        <p:spPr>
          <a:xfrm>
            <a:off x="8957578" y="3369557"/>
            <a:ext cx="2206410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러프콜리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9" name="그림 8" descr="포유류, 개, 실외, 흐린이(가) 표시된 사진&#10;&#10;자동 생성된 설명">
            <a:extLst>
              <a:ext uri="{FF2B5EF4-FFF2-40B4-BE49-F238E27FC236}">
                <a16:creationId xmlns:a16="http://schemas.microsoft.com/office/drawing/2014/main" id="{83FB5B27-AD4F-1FDF-F879-4792AE1CB4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4"/>
          <a:stretch/>
        </p:blipFill>
        <p:spPr>
          <a:xfrm>
            <a:off x="8957577" y="2003096"/>
            <a:ext cx="2206409" cy="1365955"/>
          </a:xfrm>
          <a:prstGeom prst="rect">
            <a:avLst/>
          </a:prstGeom>
        </p:spPr>
      </p:pic>
      <p:pic>
        <p:nvPicPr>
          <p:cNvPr id="11" name="그림 10" descr="실외, 개, 하얀색, 포유류이(가) 표시된 사진&#10;&#10;자동 생성된 설명">
            <a:extLst>
              <a:ext uri="{FF2B5EF4-FFF2-40B4-BE49-F238E27FC236}">
                <a16:creationId xmlns:a16="http://schemas.microsoft.com/office/drawing/2014/main" id="{A03A561F-23A4-F942-1A20-798E6391AA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97" y="4228878"/>
            <a:ext cx="2327851" cy="17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2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9C2078-0FC1-3A0A-EBE3-A7E491548D20}"/>
              </a:ext>
            </a:extLst>
          </p:cNvPr>
          <p:cNvSpPr txBox="1"/>
          <p:nvPr/>
        </p:nvSpPr>
        <p:spPr>
          <a:xfrm>
            <a:off x="735476" y="343947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1-1. </a:t>
            </a:r>
            <a:r>
              <a:rPr lang="ko-KR" altLang="en-US" sz="3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묘종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61552B-013B-4113-8965-8DC0F6E78F1A}"/>
              </a:ext>
            </a:extLst>
          </p:cNvPr>
          <p:cNvSpPr/>
          <p:nvPr/>
        </p:nvSpPr>
        <p:spPr>
          <a:xfrm>
            <a:off x="2861912" y="1566510"/>
            <a:ext cx="2945330" cy="48631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329A112-C201-545D-A3D9-0A1A3C0D370C}"/>
              </a:ext>
            </a:extLst>
          </p:cNvPr>
          <p:cNvGrpSpPr/>
          <p:nvPr/>
        </p:nvGrpSpPr>
        <p:grpSpPr>
          <a:xfrm>
            <a:off x="3150670" y="1922646"/>
            <a:ext cx="2334224" cy="683394"/>
            <a:chOff x="1626670" y="1922646"/>
            <a:chExt cx="2334224" cy="683394"/>
          </a:xfrm>
        </p:grpSpPr>
        <p:sp>
          <p:nvSpPr>
            <p:cNvPr id="11" name="순서도: 수행의 시작/종료 10">
              <a:extLst>
                <a:ext uri="{FF2B5EF4-FFF2-40B4-BE49-F238E27FC236}">
                  <a16:creationId xmlns:a16="http://schemas.microsoft.com/office/drawing/2014/main" id="{9311E3AD-085A-C37E-29CE-AAEC8DAAD58D}"/>
                </a:ext>
              </a:extLst>
            </p:cNvPr>
            <p:cNvSpPr/>
            <p:nvPr/>
          </p:nvSpPr>
          <p:spPr>
            <a:xfrm>
              <a:off x="1626670" y="1922646"/>
              <a:ext cx="2334224" cy="683394"/>
            </a:xfrm>
            <a:prstGeom prst="flowChartTerminator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F8FCF8-8687-3333-D2F3-A2DA520D38FF}"/>
                </a:ext>
              </a:extLst>
            </p:cNvPr>
            <p:cNvSpPr txBox="1"/>
            <p:nvPr/>
          </p:nvSpPr>
          <p:spPr>
            <a:xfrm>
              <a:off x="2371995" y="207967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  <a:cs typeface="AngsanaUPC" panose="020B0502040204020203" pitchFamily="18" charset="-34"/>
                </a:rPr>
                <a:t>장모종</a:t>
              </a:r>
              <a:endPara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25088F-8B7D-BC1B-5A75-E74BABF82F35}"/>
              </a:ext>
            </a:extLst>
          </p:cNvPr>
          <p:cNvSpPr txBox="1"/>
          <p:nvPr/>
        </p:nvSpPr>
        <p:spPr>
          <a:xfrm>
            <a:off x="2966184" y="3336372"/>
            <a:ext cx="27367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추운 지방에 多</a:t>
            </a:r>
            <a:endParaRPr lang="en-US" altLang="ko-KR" sz="1600" b="0" i="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체온보호와 피부보호를 위해 털이 </a:t>
            </a:r>
            <a:r>
              <a:rPr lang="en-US" altLang="ko-KR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2</a:t>
            </a:r>
            <a:r>
              <a:rPr lang="ko-KR" altLang="en-US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중으로 난 경우가 많아 깊숙한 곳까지 털을 잘 빗어주어야 함</a:t>
            </a:r>
            <a:r>
              <a:rPr lang="en-US" altLang="ko-KR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.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0CB94E6-3083-34F0-9DBE-45089DC82F76}"/>
              </a:ext>
            </a:extLst>
          </p:cNvPr>
          <p:cNvSpPr/>
          <p:nvPr/>
        </p:nvSpPr>
        <p:spPr>
          <a:xfrm>
            <a:off x="6096000" y="1566510"/>
            <a:ext cx="2945330" cy="48631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3677FC3F-E3CB-96AA-6553-66315C1F5D48}"/>
              </a:ext>
            </a:extLst>
          </p:cNvPr>
          <p:cNvSpPr/>
          <p:nvPr/>
        </p:nvSpPr>
        <p:spPr>
          <a:xfrm>
            <a:off x="6384758" y="1922646"/>
            <a:ext cx="2334224" cy="683394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ABF3B-0B86-460C-5679-A15EB329C6D2}"/>
              </a:ext>
            </a:extLst>
          </p:cNvPr>
          <p:cNvSpPr txBox="1"/>
          <p:nvPr/>
        </p:nvSpPr>
        <p:spPr>
          <a:xfrm>
            <a:off x="7130083" y="20796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단모종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621080-905F-C566-5AA9-E95B0E9623EE}"/>
              </a:ext>
            </a:extLst>
          </p:cNvPr>
          <p:cNvSpPr txBox="1"/>
          <p:nvPr/>
        </p:nvSpPr>
        <p:spPr>
          <a:xfrm>
            <a:off x="6329462" y="2821476"/>
            <a:ext cx="2444816" cy="339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대체적으로 날씬한 체형이 多</a:t>
            </a:r>
            <a:endParaRPr lang="en-US" altLang="ko-KR" sz="1600" b="0" i="0" dirty="0"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장모종에 비해 털 빠짐 덜 함</a:t>
            </a:r>
            <a:r>
              <a:rPr lang="en-US" altLang="ko-KR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혼자 있기를 좋아하는 영역 동물로서 서열이 정해지는 동물</a:t>
            </a:r>
            <a:r>
              <a:rPr lang="en-US" altLang="ko-KR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머리가 둥글고 얼굴은 짧고 넓으며</a:t>
            </a:r>
            <a:r>
              <a:rPr lang="en-US" altLang="ko-KR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, </a:t>
            </a:r>
            <a:r>
              <a:rPr lang="ko-KR" altLang="en-US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눈이 둥글고 커서 </a:t>
            </a:r>
            <a:r>
              <a:rPr lang="ko-KR" altLang="en-US" sz="1600" b="0" i="0" dirty="0" err="1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양안시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(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양쪽 눈의 망막에 맺힌 대상물을</a:t>
            </a:r>
            <a:b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</a:b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각각이 아닌 하나로 보게 하고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, 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입체적으로 보게 하는 눈의 기능</a:t>
            </a:r>
            <a:r>
              <a:rPr lang="en-US" altLang="ko-KR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)</a:t>
            </a:r>
            <a:r>
              <a:rPr lang="ko-KR" altLang="en-US" sz="1100" b="0" i="0" dirty="0">
                <a:solidFill>
                  <a:schemeClr val="bg2">
                    <a:lumMod val="75000"/>
                  </a:schemeClr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 </a:t>
            </a:r>
            <a:r>
              <a:rPr lang="ko-KR" altLang="en-US" sz="1600" b="0" i="0" dirty="0"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능력이 뛰어난 동물</a:t>
            </a:r>
            <a:endParaRPr lang="en-US" altLang="ko-KR" sz="1600" dirty="0"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361BA7FE-1BA3-FA73-BB81-2CC5ED7EF2D0}"/>
              </a:ext>
            </a:extLst>
          </p:cNvPr>
          <p:cNvSpPr/>
          <p:nvPr/>
        </p:nvSpPr>
        <p:spPr>
          <a:xfrm>
            <a:off x="3975383" y="1650231"/>
            <a:ext cx="707021" cy="206996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2072FC39-78F0-B1DE-F17A-2B19D1E9EA96}"/>
              </a:ext>
            </a:extLst>
          </p:cNvPr>
          <p:cNvSpPr/>
          <p:nvPr/>
        </p:nvSpPr>
        <p:spPr>
          <a:xfrm>
            <a:off x="7221403" y="1650231"/>
            <a:ext cx="707021" cy="206996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  <a:cs typeface="AngsanaUPC" panose="020B0502040204020203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E3E38-774F-D32E-9D55-E8BC4E215A74}"/>
              </a:ext>
            </a:extLst>
          </p:cNvPr>
          <p:cNvSpPr txBox="1"/>
          <p:nvPr/>
        </p:nvSpPr>
        <p:spPr>
          <a:xfrm>
            <a:off x="3638292" y="6532876"/>
            <a:ext cx="491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  <a:cs typeface="AngsanaUPC" panose="020B0502040204020203" pitchFamily="18" charset="-34"/>
              </a:rPr>
              <a:t>크기로 구분하는 개와 달리 크기가 거의 비슷해 털의 길이에 따라 구분</a:t>
            </a:r>
          </a:p>
        </p:txBody>
      </p:sp>
    </p:spTree>
    <p:extLst>
      <p:ext uri="{BB962C8B-B14F-4D97-AF65-F5344CB8AC3E}">
        <p14:creationId xmlns:p14="http://schemas.microsoft.com/office/powerpoint/2010/main" val="155401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고양이, 잔디, 실외, 포유류이(가) 표시된 사진&#10;&#10;자동 생성된 설명">
            <a:extLst>
              <a:ext uri="{FF2B5EF4-FFF2-40B4-BE49-F238E27FC236}">
                <a16:creationId xmlns:a16="http://schemas.microsoft.com/office/drawing/2014/main" id="{C899C91E-20B2-0856-0400-CBC9FE33B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578" y="4366570"/>
            <a:ext cx="2223283" cy="2123584"/>
          </a:xfrm>
          <a:prstGeom prst="rect">
            <a:avLst/>
          </a:prstGeom>
        </p:spPr>
      </p:pic>
      <p:pic>
        <p:nvPicPr>
          <p:cNvPr id="14" name="그림 13" descr="고양이, 나무, 오렌지, 포유류이(가) 표시된 사진&#10;&#10;자동 생성된 설명">
            <a:extLst>
              <a:ext uri="{FF2B5EF4-FFF2-40B4-BE49-F238E27FC236}">
                <a16:creationId xmlns:a16="http://schemas.microsoft.com/office/drawing/2014/main" id="{6E68E316-C98F-CA34-C6FF-354D9FF8F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5"/>
          <a:stretch/>
        </p:blipFill>
        <p:spPr>
          <a:xfrm>
            <a:off x="950676" y="4283539"/>
            <a:ext cx="2323880" cy="1898363"/>
          </a:xfrm>
          <a:prstGeom prst="rect">
            <a:avLst/>
          </a:prstGeom>
        </p:spPr>
      </p:pic>
      <p:pic>
        <p:nvPicPr>
          <p:cNvPr id="12" name="그림 11" descr="잔디, 실외, 고양이, 앉아있는이(가) 표시된 사진&#10;&#10;자동 생성된 설명">
            <a:extLst>
              <a:ext uri="{FF2B5EF4-FFF2-40B4-BE49-F238E27FC236}">
                <a16:creationId xmlns:a16="http://schemas.microsoft.com/office/drawing/2014/main" id="{90816164-F93B-6E25-4731-6C16B73E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044" y="1778219"/>
            <a:ext cx="2202944" cy="2104157"/>
          </a:xfrm>
          <a:prstGeom prst="rect">
            <a:avLst/>
          </a:prstGeom>
        </p:spPr>
      </p:pic>
      <p:pic>
        <p:nvPicPr>
          <p:cNvPr id="10" name="그림 9" descr="포유류, 실외, 고양이, 조각이(가) 표시된 사진&#10;&#10;자동 생성된 설명">
            <a:extLst>
              <a:ext uri="{FF2B5EF4-FFF2-40B4-BE49-F238E27FC236}">
                <a16:creationId xmlns:a16="http://schemas.microsoft.com/office/drawing/2014/main" id="{C1C31BA5-BA8C-B8AC-D277-FFBD231B66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1"/>
          <a:stretch/>
        </p:blipFill>
        <p:spPr>
          <a:xfrm>
            <a:off x="6325220" y="1863283"/>
            <a:ext cx="2323863" cy="1951610"/>
          </a:xfrm>
          <a:prstGeom prst="rect">
            <a:avLst/>
          </a:prstGeom>
        </p:spPr>
      </p:pic>
      <p:pic>
        <p:nvPicPr>
          <p:cNvPr id="8" name="그림 7" descr="고양이, 하늘, 포유류, 집고양이이(가) 표시된 사진&#10;&#10;자동 생성된 설명">
            <a:extLst>
              <a:ext uri="{FF2B5EF4-FFF2-40B4-BE49-F238E27FC236}">
                <a16:creationId xmlns:a16="http://schemas.microsoft.com/office/drawing/2014/main" id="{278852A2-365A-CA52-59C4-4CA234E96F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/>
          <a:stretch/>
        </p:blipFill>
        <p:spPr>
          <a:xfrm>
            <a:off x="3689507" y="1910469"/>
            <a:ext cx="2323880" cy="1951610"/>
          </a:xfrm>
          <a:prstGeom prst="rect">
            <a:avLst/>
          </a:prstGeom>
        </p:spPr>
      </p:pic>
      <p:pic>
        <p:nvPicPr>
          <p:cNvPr id="6" name="그림 5" descr="고양이, 앉아있는, 포유류, 실내이(가) 표시된 사진&#10;&#10;자동 생성된 설명">
            <a:extLst>
              <a:ext uri="{FF2B5EF4-FFF2-40B4-BE49-F238E27FC236}">
                <a16:creationId xmlns:a16="http://schemas.microsoft.com/office/drawing/2014/main" id="{131F0459-0B8A-E79A-0F93-A1A4B7DC4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2"/>
          <a:stretch/>
        </p:blipFill>
        <p:spPr>
          <a:xfrm>
            <a:off x="1097256" y="1916530"/>
            <a:ext cx="2323880" cy="1898363"/>
          </a:xfrm>
          <a:prstGeom prst="rect">
            <a:avLst/>
          </a:prstGeom>
        </p:spPr>
      </p:pic>
      <p:pic>
        <p:nvPicPr>
          <p:cNvPr id="16" name="그림 15" descr="고양이, 잔디, 실외, 포유류이(가) 표시된 사진&#10;&#10;자동 생성된 설명">
            <a:extLst>
              <a:ext uri="{FF2B5EF4-FFF2-40B4-BE49-F238E27FC236}">
                <a16:creationId xmlns:a16="http://schemas.microsoft.com/office/drawing/2014/main" id="{540BB14B-0834-CC46-DA8B-27DC29A9E6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0"/>
          <a:stretch/>
        </p:blipFill>
        <p:spPr>
          <a:xfrm>
            <a:off x="3597608" y="4383969"/>
            <a:ext cx="2317366" cy="1828304"/>
          </a:xfrm>
          <a:prstGeom prst="rect">
            <a:avLst/>
          </a:prstGeom>
        </p:spPr>
      </p:pic>
      <p:pic>
        <p:nvPicPr>
          <p:cNvPr id="18" name="그림 17" descr="고양이, 앉아있는, 실내, 포유류이(가) 표시된 사진&#10;&#10;자동 생성된 설명">
            <a:extLst>
              <a:ext uri="{FF2B5EF4-FFF2-40B4-BE49-F238E27FC236}">
                <a16:creationId xmlns:a16="http://schemas.microsoft.com/office/drawing/2014/main" id="{2F6BE2B2-E9E4-BB10-938C-E02F8051441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3" b="6541"/>
          <a:stretch/>
        </p:blipFill>
        <p:spPr>
          <a:xfrm>
            <a:off x="6291807" y="4451502"/>
            <a:ext cx="2327851" cy="1739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C2078-0FC1-3A0A-EBE3-A7E491548D20}"/>
              </a:ext>
            </a:extLst>
          </p:cNvPr>
          <p:cNvSpPr txBox="1"/>
          <p:nvPr/>
        </p:nvSpPr>
        <p:spPr>
          <a:xfrm>
            <a:off x="735476" y="343947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1-1. </a:t>
            </a:r>
            <a:r>
              <a:rPr lang="ko-KR" altLang="en-US" sz="3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묘종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358A9F-6062-EACB-1C13-EA7ED1B6221B}"/>
              </a:ext>
            </a:extLst>
          </p:cNvPr>
          <p:cNvSpPr/>
          <p:nvPr/>
        </p:nvSpPr>
        <p:spPr>
          <a:xfrm>
            <a:off x="1093285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페르시안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8C8D91-1660-03D4-BC43-6ADAE18B64C4}"/>
              </a:ext>
            </a:extLst>
          </p:cNvPr>
          <p:cNvSpPr/>
          <p:nvPr/>
        </p:nvSpPr>
        <p:spPr>
          <a:xfrm>
            <a:off x="3688874" y="335942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라가머핀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84F0E7-7AB4-6A73-6CCD-470FD4E93D74}"/>
              </a:ext>
            </a:extLst>
          </p:cNvPr>
          <p:cNvSpPr/>
          <p:nvPr/>
        </p:nvSpPr>
        <p:spPr>
          <a:xfrm>
            <a:off x="6321232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셀커크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렉스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0E007A-E5F9-800D-B620-24F9E87E1E9E}"/>
              </a:ext>
            </a:extLst>
          </p:cNvPr>
          <p:cNvSpPr/>
          <p:nvPr/>
        </p:nvSpPr>
        <p:spPr>
          <a:xfrm>
            <a:off x="8957578" y="3369557"/>
            <a:ext cx="2206410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컬러포인트 </a:t>
            </a:r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롱헤어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F52A12-5E5D-A6E5-9FDC-8ECAA04AE091}"/>
              </a:ext>
            </a:extLst>
          </p:cNvPr>
          <p:cNvSpPr/>
          <p:nvPr/>
        </p:nvSpPr>
        <p:spPr>
          <a:xfrm>
            <a:off x="950676" y="5934394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티쿼시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앙고라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FB6D45-BAF7-D867-6B1A-A8D42EC46BE1}"/>
              </a:ext>
            </a:extLst>
          </p:cNvPr>
          <p:cNvSpPr/>
          <p:nvPr/>
        </p:nvSpPr>
        <p:spPr>
          <a:xfrm>
            <a:off x="3601991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메인쿤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1A4CCF-D0A9-25F8-28BA-FD990C85CB38}"/>
              </a:ext>
            </a:extLst>
          </p:cNvPr>
          <p:cNvSpPr/>
          <p:nvPr/>
        </p:nvSpPr>
        <p:spPr>
          <a:xfrm>
            <a:off x="6291807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랙돌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79FE7C-B9C5-C9F2-5869-75E4AECEEBB5}"/>
              </a:ext>
            </a:extLst>
          </p:cNvPr>
          <p:cNvSpPr/>
          <p:nvPr/>
        </p:nvSpPr>
        <p:spPr>
          <a:xfrm>
            <a:off x="8957578" y="5934394"/>
            <a:ext cx="2223283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노르웨이 숲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F0033D1-B51E-B6A6-1267-770EAA519FE3}"/>
              </a:ext>
            </a:extLst>
          </p:cNvPr>
          <p:cNvGrpSpPr/>
          <p:nvPr/>
        </p:nvGrpSpPr>
        <p:grpSpPr>
          <a:xfrm>
            <a:off x="1093285" y="1266881"/>
            <a:ext cx="1721227" cy="503926"/>
            <a:chOff x="872886" y="1182666"/>
            <a:chExt cx="1721227" cy="503926"/>
          </a:xfrm>
        </p:grpSpPr>
        <p:sp>
          <p:nvSpPr>
            <p:cNvPr id="51" name="순서도: 수행의 시작/종료 50">
              <a:extLst>
                <a:ext uri="{FF2B5EF4-FFF2-40B4-BE49-F238E27FC236}">
                  <a16:creationId xmlns:a16="http://schemas.microsoft.com/office/drawing/2014/main" id="{1224DDA9-426E-39B6-4E50-C8070A763DB3}"/>
                </a:ext>
              </a:extLst>
            </p:cNvPr>
            <p:cNvSpPr/>
            <p:nvPr/>
          </p:nvSpPr>
          <p:spPr>
            <a:xfrm>
              <a:off x="872886" y="1182666"/>
              <a:ext cx="1721227" cy="503926"/>
            </a:xfrm>
            <a:prstGeom prst="flowChartTerminator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9EE98E-0285-1D69-B1F0-B96D2CFC70DE}"/>
                </a:ext>
              </a:extLst>
            </p:cNvPr>
            <p:cNvSpPr txBox="1"/>
            <p:nvPr/>
          </p:nvSpPr>
          <p:spPr>
            <a:xfrm>
              <a:off x="1294917" y="1269213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장모종</a:t>
              </a:r>
              <a:endParaRPr lang="en-US" altLang="ko-KR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63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고양이, 앉아있는, 포유류, 집고양이이(가) 표시된 사진&#10;&#10;자동 생성된 설명">
            <a:extLst>
              <a:ext uri="{FF2B5EF4-FFF2-40B4-BE49-F238E27FC236}">
                <a16:creationId xmlns:a16="http://schemas.microsoft.com/office/drawing/2014/main" id="{8C449B9B-BC90-0EB3-40BF-9F68A4F5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03" y="4304073"/>
            <a:ext cx="2206410" cy="2107468"/>
          </a:xfrm>
          <a:prstGeom prst="rect">
            <a:avLst/>
          </a:prstGeom>
        </p:spPr>
      </p:pic>
      <p:pic>
        <p:nvPicPr>
          <p:cNvPr id="3" name="그림 2" descr="고양이, 포유류, 집고양이이(가) 표시된 사진&#10;&#10;자동 생성된 설명">
            <a:extLst>
              <a:ext uri="{FF2B5EF4-FFF2-40B4-BE49-F238E27FC236}">
                <a16:creationId xmlns:a16="http://schemas.microsoft.com/office/drawing/2014/main" id="{FEB6F7FA-8F96-C225-1FF4-C06100B19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5" b="11236"/>
          <a:stretch/>
        </p:blipFill>
        <p:spPr>
          <a:xfrm>
            <a:off x="6291806" y="4228050"/>
            <a:ext cx="2327852" cy="2002922"/>
          </a:xfrm>
          <a:prstGeom prst="rect">
            <a:avLst/>
          </a:prstGeom>
        </p:spPr>
      </p:pic>
      <p:pic>
        <p:nvPicPr>
          <p:cNvPr id="18" name="그림 17" descr="잔디, 실외, 포유류, 고양이이(가) 표시된 사진&#10;&#10;자동 생성된 설명">
            <a:extLst>
              <a:ext uri="{FF2B5EF4-FFF2-40B4-BE49-F238E27FC236}">
                <a16:creationId xmlns:a16="http://schemas.microsoft.com/office/drawing/2014/main" id="{FDBCA182-41EB-0A05-B399-F52BB63239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42"/>
          <a:stretch/>
        </p:blipFill>
        <p:spPr>
          <a:xfrm>
            <a:off x="3606413" y="4382715"/>
            <a:ext cx="2313031" cy="1848257"/>
          </a:xfrm>
          <a:prstGeom prst="rect">
            <a:avLst/>
          </a:prstGeom>
        </p:spPr>
      </p:pic>
      <p:pic>
        <p:nvPicPr>
          <p:cNvPr id="16" name="그림 15" descr="잔디, 실외, 포유류, 고양이이(가) 표시된 사진&#10;&#10;자동 생성된 설명">
            <a:extLst>
              <a:ext uri="{FF2B5EF4-FFF2-40B4-BE49-F238E27FC236}">
                <a16:creationId xmlns:a16="http://schemas.microsoft.com/office/drawing/2014/main" id="{BF7D12A2-A081-8279-209A-69CC99240E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10"/>
          <a:stretch/>
        </p:blipFill>
        <p:spPr>
          <a:xfrm>
            <a:off x="952138" y="4455682"/>
            <a:ext cx="2323604" cy="1775290"/>
          </a:xfrm>
          <a:prstGeom prst="rect">
            <a:avLst/>
          </a:prstGeom>
        </p:spPr>
      </p:pic>
      <p:pic>
        <p:nvPicPr>
          <p:cNvPr id="14" name="그림 13" descr="잔디, 실외, 포유류, 고양이이(가) 표시된 사진&#10;&#10;자동 생성된 설명">
            <a:extLst>
              <a:ext uri="{FF2B5EF4-FFF2-40B4-BE49-F238E27FC236}">
                <a16:creationId xmlns:a16="http://schemas.microsoft.com/office/drawing/2014/main" id="{CBBCE55E-A169-5814-89C2-A4B976B4A0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578" y="1740849"/>
            <a:ext cx="2206410" cy="2107468"/>
          </a:xfrm>
          <a:prstGeom prst="rect">
            <a:avLst/>
          </a:prstGeom>
        </p:spPr>
      </p:pic>
      <p:pic>
        <p:nvPicPr>
          <p:cNvPr id="12" name="그림 11" descr="고양이, 포유류, 집고양이, 하얀색이(가) 표시된 사진&#10;&#10;자동 생성된 설명">
            <a:extLst>
              <a:ext uri="{FF2B5EF4-FFF2-40B4-BE49-F238E27FC236}">
                <a16:creationId xmlns:a16="http://schemas.microsoft.com/office/drawing/2014/main" id="{7A91B244-0978-567B-808C-AB7D54D279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" b="5687"/>
          <a:stretch/>
        </p:blipFill>
        <p:spPr>
          <a:xfrm>
            <a:off x="6320972" y="1770807"/>
            <a:ext cx="2323604" cy="1908010"/>
          </a:xfrm>
          <a:prstGeom prst="rect">
            <a:avLst/>
          </a:prstGeom>
        </p:spPr>
      </p:pic>
      <p:pic>
        <p:nvPicPr>
          <p:cNvPr id="10" name="그림 9" descr="잔디, 실외, 포유류, 고양이이(가) 표시된 사진&#10;&#10;자동 생성된 설명">
            <a:extLst>
              <a:ext uri="{FF2B5EF4-FFF2-40B4-BE49-F238E27FC236}">
                <a16:creationId xmlns:a16="http://schemas.microsoft.com/office/drawing/2014/main" id="{C873FDC3-09CA-9DA1-491E-A98A455691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4"/>
          <a:stretch/>
        </p:blipFill>
        <p:spPr>
          <a:xfrm>
            <a:off x="3688873" y="1832121"/>
            <a:ext cx="2323604" cy="1966982"/>
          </a:xfrm>
          <a:prstGeom prst="rect">
            <a:avLst/>
          </a:prstGeom>
        </p:spPr>
      </p:pic>
      <p:pic>
        <p:nvPicPr>
          <p:cNvPr id="8" name="그림 7" descr="고양이, 포유류, 집고양이, 앉아있는이(가) 표시된 사진&#10;&#10;자동 생성된 설명">
            <a:extLst>
              <a:ext uri="{FF2B5EF4-FFF2-40B4-BE49-F238E27FC236}">
                <a16:creationId xmlns:a16="http://schemas.microsoft.com/office/drawing/2014/main" id="{13A4F441-EB1F-EB34-38FD-F9B36C9BFD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7"/>
          <a:stretch/>
        </p:blipFill>
        <p:spPr>
          <a:xfrm>
            <a:off x="1097533" y="1888694"/>
            <a:ext cx="2323604" cy="177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C2078-0FC1-3A0A-EBE3-A7E491548D20}"/>
              </a:ext>
            </a:extLst>
          </p:cNvPr>
          <p:cNvSpPr txBox="1"/>
          <p:nvPr/>
        </p:nvSpPr>
        <p:spPr>
          <a:xfrm>
            <a:off x="735476" y="343947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1-1. </a:t>
            </a:r>
            <a:r>
              <a:rPr lang="ko-KR" altLang="en-US" sz="3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묘종</a:t>
            </a:r>
            <a:endParaRPr lang="en-US" altLang="ko-KR" sz="3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3358A9F-6062-EACB-1C13-EA7ED1B6221B}"/>
              </a:ext>
            </a:extLst>
          </p:cNvPr>
          <p:cNvSpPr/>
          <p:nvPr/>
        </p:nvSpPr>
        <p:spPr>
          <a:xfrm>
            <a:off x="1093285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도메스틱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숏헤어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E8C8D91-1660-03D4-BC43-6ADAE18B64C4}"/>
              </a:ext>
            </a:extLst>
          </p:cNvPr>
          <p:cNvSpPr/>
          <p:nvPr/>
        </p:nvSpPr>
        <p:spPr>
          <a:xfrm>
            <a:off x="3688874" y="335942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아비니시안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84F0E7-7AB4-6A73-6CCD-470FD4E93D74}"/>
              </a:ext>
            </a:extLst>
          </p:cNvPr>
          <p:cNvSpPr/>
          <p:nvPr/>
        </p:nvSpPr>
        <p:spPr>
          <a:xfrm>
            <a:off x="6321232" y="3369557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스코티쉬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폴드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0E007A-E5F9-800D-B620-24F9E87E1E9E}"/>
              </a:ext>
            </a:extLst>
          </p:cNvPr>
          <p:cNvSpPr/>
          <p:nvPr/>
        </p:nvSpPr>
        <p:spPr>
          <a:xfrm>
            <a:off x="8957578" y="3369557"/>
            <a:ext cx="2206410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뱅갈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고양이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F52A12-5E5D-A6E5-9FDC-8ECAA04AE091}"/>
              </a:ext>
            </a:extLst>
          </p:cNvPr>
          <p:cNvSpPr/>
          <p:nvPr/>
        </p:nvSpPr>
        <p:spPr>
          <a:xfrm>
            <a:off x="952321" y="5928748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브리티쉬</a:t>
            </a:r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숏헤어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FB6D45-BAF7-D867-6B1A-A8D42EC46BE1}"/>
              </a:ext>
            </a:extLst>
          </p:cNvPr>
          <p:cNvSpPr/>
          <p:nvPr/>
        </p:nvSpPr>
        <p:spPr>
          <a:xfrm>
            <a:off x="3601218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러시안 블루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1A4CCF-D0A9-25F8-28BA-FD990C85CB38}"/>
              </a:ext>
            </a:extLst>
          </p:cNvPr>
          <p:cNvSpPr/>
          <p:nvPr/>
        </p:nvSpPr>
        <p:spPr>
          <a:xfrm>
            <a:off x="6291807" y="5935036"/>
            <a:ext cx="2327851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아메리칸 </a:t>
            </a:r>
            <a:r>
              <a:rPr lang="ko-KR" altLang="en-US" dirty="0" err="1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숏헤어</a:t>
            </a:r>
            <a:endParaRPr lang="ko-KR" altLang="en-US" dirty="0">
              <a:solidFill>
                <a:sysClr val="windowText" lastClr="000000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B79FE7C-B9C5-C9F2-5869-75E4AECEEBB5}"/>
              </a:ext>
            </a:extLst>
          </p:cNvPr>
          <p:cNvSpPr/>
          <p:nvPr/>
        </p:nvSpPr>
        <p:spPr>
          <a:xfrm>
            <a:off x="8959954" y="5934394"/>
            <a:ext cx="2223283" cy="555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샴</a:t>
            </a:r>
          </a:p>
        </p:txBody>
      </p:sp>
      <p:sp>
        <p:nvSpPr>
          <p:cNvPr id="51" name="순서도: 수행의 시작/종료 50">
            <a:extLst>
              <a:ext uri="{FF2B5EF4-FFF2-40B4-BE49-F238E27FC236}">
                <a16:creationId xmlns:a16="http://schemas.microsoft.com/office/drawing/2014/main" id="{1224DDA9-426E-39B6-4E50-C8070A763DB3}"/>
              </a:ext>
            </a:extLst>
          </p:cNvPr>
          <p:cNvSpPr/>
          <p:nvPr/>
        </p:nvSpPr>
        <p:spPr>
          <a:xfrm>
            <a:off x="1093285" y="1266881"/>
            <a:ext cx="1721227" cy="503926"/>
          </a:xfrm>
          <a:prstGeom prst="flowChartTermina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9EE98E-0285-1D69-B1F0-B96D2CFC70DE}"/>
              </a:ext>
            </a:extLst>
          </p:cNvPr>
          <p:cNvSpPr txBox="1"/>
          <p:nvPr/>
        </p:nvSpPr>
        <p:spPr>
          <a:xfrm>
            <a:off x="1515316" y="135342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단모종</a:t>
            </a:r>
            <a:endParaRPr lang="en-US" altLang="ko-KR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90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1285</Words>
  <Application>Microsoft Office PowerPoint</Application>
  <PresentationFormat>와이드스크린</PresentationFormat>
  <Paragraphs>306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강한공군체 Bold</vt:lpstr>
      <vt:lpstr>Arial</vt:lpstr>
      <vt:lpstr>맑은 고딕</vt:lpstr>
      <vt:lpstr>G마켓 산스 TTF Light</vt:lpstr>
      <vt:lpstr>Office 테마</vt:lpstr>
      <vt:lpstr>펫케어룸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반려동물을 위한 펫케어룸</dc:title>
  <dc:creator>최수빈</dc:creator>
  <cp:lastModifiedBy>최수빈</cp:lastModifiedBy>
  <cp:revision>116</cp:revision>
  <dcterms:created xsi:type="dcterms:W3CDTF">2022-09-09T06:06:26Z</dcterms:created>
  <dcterms:modified xsi:type="dcterms:W3CDTF">2022-10-18T14:17:12Z</dcterms:modified>
</cp:coreProperties>
</file>